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44"/>
  </p:notesMasterIdLst>
  <p:sldIdLst>
    <p:sldId id="259" r:id="rId3"/>
    <p:sldId id="323" r:id="rId4"/>
    <p:sldId id="328" r:id="rId5"/>
    <p:sldId id="301" r:id="rId6"/>
    <p:sldId id="304" r:id="rId7"/>
    <p:sldId id="273" r:id="rId8"/>
    <p:sldId id="322" r:id="rId9"/>
    <p:sldId id="311" r:id="rId10"/>
    <p:sldId id="312" r:id="rId11"/>
    <p:sldId id="324" r:id="rId12"/>
    <p:sldId id="308" r:id="rId13"/>
    <p:sldId id="325" r:id="rId14"/>
    <p:sldId id="329" r:id="rId15"/>
    <p:sldId id="326" r:id="rId16"/>
    <p:sldId id="327" r:id="rId17"/>
    <p:sldId id="330" r:id="rId18"/>
    <p:sldId id="313" r:id="rId19"/>
    <p:sldId id="314" r:id="rId20"/>
    <p:sldId id="331" r:id="rId21"/>
    <p:sldId id="332" r:id="rId22"/>
    <p:sldId id="333" r:id="rId23"/>
    <p:sldId id="334" r:id="rId24"/>
    <p:sldId id="335" r:id="rId25"/>
    <p:sldId id="336" r:id="rId26"/>
    <p:sldId id="337" r:id="rId27"/>
    <p:sldId id="338" r:id="rId28"/>
    <p:sldId id="339" r:id="rId29"/>
    <p:sldId id="340" r:id="rId30"/>
    <p:sldId id="341" r:id="rId31"/>
    <p:sldId id="315" r:id="rId32"/>
    <p:sldId id="316" r:id="rId33"/>
    <p:sldId id="317" r:id="rId34"/>
    <p:sldId id="318" r:id="rId35"/>
    <p:sldId id="319" r:id="rId36"/>
    <p:sldId id="320" r:id="rId37"/>
    <p:sldId id="342" r:id="rId38"/>
    <p:sldId id="343" r:id="rId39"/>
    <p:sldId id="344" r:id="rId40"/>
    <p:sldId id="345" r:id="rId41"/>
    <p:sldId id="346" r:id="rId42"/>
    <p:sldId id="347" r:id="rId43"/>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3735"/>
    <a:srgbClr val="005288"/>
    <a:srgbClr val="AEC8DA"/>
    <a:srgbClr val="9AB5E4"/>
    <a:srgbClr val="F0B310"/>
    <a:srgbClr val="A3C1D5"/>
    <a:srgbClr val="A8CDE0"/>
    <a:srgbClr val="A9C1DF"/>
  </p:clrMru>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5" autoAdjust="0"/>
    <p:restoredTop sz="94718" autoAdjust="0"/>
  </p:normalViewPr>
  <p:slideViewPr>
    <p:cSldViewPr snapToGrid="0">
      <p:cViewPr>
        <p:scale>
          <a:sx n="100" d="100"/>
          <a:sy n="100" d="100"/>
        </p:scale>
        <p:origin x="-32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server-w2k\users\jgudema\CGA%20principal%20projections%20age%20new%20CGA%20rat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server-w2k\users\jgudema\CGA%20principal%20projections%20age%20new%20CGA%20rat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lineChart>
        <c:grouping val="standard"/>
        <c:ser>
          <c:idx val="0"/>
          <c:order val="0"/>
          <c:tx>
            <c:strRef>
              <c:f>'sheet 3 losses'!$D$113</c:f>
              <c:strCache>
                <c:ptCount val="1"/>
                <c:pt idx="0">
                  <c:v>4%</c:v>
                </c:pt>
              </c:strCache>
            </c:strRef>
          </c:tx>
          <c:spPr>
            <a:ln w="38100">
              <a:solidFill>
                <a:srgbClr val="7030A0"/>
              </a:solidFill>
            </a:ln>
          </c:spPr>
          <c:marker>
            <c:symbol val="none"/>
          </c:marker>
          <c:cat>
            <c:strRef>
              <c:f>'sheet 3 losses'!$E$111:$AM$111</c:f>
              <c:strCache>
                <c:ptCount val="35"/>
                <c:pt idx="0">
                  <c:v>Age 66</c:v>
                </c:pt>
                <c:pt idx="1">
                  <c:v>Age 67</c:v>
                </c:pt>
                <c:pt idx="2">
                  <c:v>Age 68</c:v>
                </c:pt>
                <c:pt idx="3">
                  <c:v>Age 69</c:v>
                </c:pt>
                <c:pt idx="4">
                  <c:v>Age 70</c:v>
                </c:pt>
                <c:pt idx="5">
                  <c:v>Age 71</c:v>
                </c:pt>
                <c:pt idx="6">
                  <c:v>Age 72</c:v>
                </c:pt>
                <c:pt idx="7">
                  <c:v>Age 73</c:v>
                </c:pt>
                <c:pt idx="8">
                  <c:v>Age 74</c:v>
                </c:pt>
                <c:pt idx="9">
                  <c:v>Age 75</c:v>
                </c:pt>
                <c:pt idx="10">
                  <c:v>Age 76</c:v>
                </c:pt>
                <c:pt idx="11">
                  <c:v>Age 77</c:v>
                </c:pt>
                <c:pt idx="12">
                  <c:v>Age 78</c:v>
                </c:pt>
                <c:pt idx="13">
                  <c:v>Age 79</c:v>
                </c:pt>
                <c:pt idx="14">
                  <c:v>Age 80</c:v>
                </c:pt>
                <c:pt idx="15">
                  <c:v>Age 81</c:v>
                </c:pt>
                <c:pt idx="16">
                  <c:v>Age 82</c:v>
                </c:pt>
                <c:pt idx="17">
                  <c:v>Age 83</c:v>
                </c:pt>
                <c:pt idx="18">
                  <c:v>Age 84</c:v>
                </c:pt>
                <c:pt idx="19">
                  <c:v>Age 85</c:v>
                </c:pt>
                <c:pt idx="20">
                  <c:v>Age 86</c:v>
                </c:pt>
                <c:pt idx="21">
                  <c:v>Age 87</c:v>
                </c:pt>
                <c:pt idx="22">
                  <c:v>Age 88</c:v>
                </c:pt>
                <c:pt idx="23">
                  <c:v>Age 89</c:v>
                </c:pt>
                <c:pt idx="24">
                  <c:v>Age 90</c:v>
                </c:pt>
                <c:pt idx="25">
                  <c:v>Age 91</c:v>
                </c:pt>
                <c:pt idx="26">
                  <c:v>Age 92</c:v>
                </c:pt>
                <c:pt idx="27">
                  <c:v>Age 93</c:v>
                </c:pt>
                <c:pt idx="28">
                  <c:v>Age 94</c:v>
                </c:pt>
                <c:pt idx="29">
                  <c:v>Age 95</c:v>
                </c:pt>
                <c:pt idx="30">
                  <c:v>Age 96</c:v>
                </c:pt>
                <c:pt idx="31">
                  <c:v>Age 97</c:v>
                </c:pt>
                <c:pt idx="32">
                  <c:v>Age 98</c:v>
                </c:pt>
                <c:pt idx="33">
                  <c:v>Age 99</c:v>
                </c:pt>
                <c:pt idx="34">
                  <c:v>Age 100</c:v>
                </c:pt>
              </c:strCache>
            </c:strRef>
          </c:cat>
          <c:val>
            <c:numRef>
              <c:f>'sheet 3 losses'!$E$113:$AM$113</c:f>
              <c:numCache>
                <c:formatCode>"$"#,##0_);[Red]\("$"#,##0\)</c:formatCode>
                <c:ptCount val="35"/>
                <c:pt idx="0">
                  <c:v>9870</c:v>
                </c:pt>
                <c:pt idx="1">
                  <c:v>9734.7999999999811</c:v>
                </c:pt>
                <c:pt idx="2">
                  <c:v>9594.1919999999736</c:v>
                </c:pt>
                <c:pt idx="3">
                  <c:v>9447.9596799999636</c:v>
                </c:pt>
                <c:pt idx="4">
                  <c:v>9295.8780671999994</c:v>
                </c:pt>
                <c:pt idx="5">
                  <c:v>9137.713189887987</c:v>
                </c:pt>
                <c:pt idx="6">
                  <c:v>8973.2217174835205</c:v>
                </c:pt>
                <c:pt idx="7">
                  <c:v>8802.1505861828609</c:v>
                </c:pt>
                <c:pt idx="8">
                  <c:v>8624.236609630163</c:v>
                </c:pt>
                <c:pt idx="9">
                  <c:v>8439.2060740153829</c:v>
                </c:pt>
                <c:pt idx="10">
                  <c:v>8246.7743169759979</c:v>
                </c:pt>
                <c:pt idx="11">
                  <c:v>8046.6452896550618</c:v>
                </c:pt>
                <c:pt idx="12">
                  <c:v>7838.5111012412444</c:v>
                </c:pt>
                <c:pt idx="13">
                  <c:v>7622.0515452908894</c:v>
                </c:pt>
                <c:pt idx="14">
                  <c:v>7396.9336071025118</c:v>
                </c:pt>
                <c:pt idx="15">
                  <c:v>7162.8109513866257</c:v>
                </c:pt>
                <c:pt idx="16">
                  <c:v>6919.323389442091</c:v>
                </c:pt>
                <c:pt idx="17">
                  <c:v>6666.0963250197892</c:v>
                </c:pt>
                <c:pt idx="18">
                  <c:v>6402.7401780205655</c:v>
                </c:pt>
                <c:pt idx="19">
                  <c:v>6128.8497851413886</c:v>
                </c:pt>
                <c:pt idx="20">
                  <c:v>5844.0037765470415</c:v>
                </c:pt>
                <c:pt idx="21">
                  <c:v>5547.7639276089258</c:v>
                </c:pt>
                <c:pt idx="22">
                  <c:v>5239.6744847132832</c:v>
                </c:pt>
                <c:pt idx="23">
                  <c:v>4919.2614641018381</c:v>
                </c:pt>
                <c:pt idx="24">
                  <c:v>4586.031922665903</c:v>
                </c:pt>
                <c:pt idx="25">
                  <c:v>4239.4731995725215</c:v>
                </c:pt>
                <c:pt idx="26">
                  <c:v>3879.0521275554311</c:v>
                </c:pt>
                <c:pt idx="27">
                  <c:v>3504.21421265764</c:v>
                </c:pt>
                <c:pt idx="28">
                  <c:v>3114.3827811639385</c:v>
                </c:pt>
                <c:pt idx="29">
                  <c:v>2708.9580924105062</c:v>
                </c:pt>
                <c:pt idx="30">
                  <c:v>2287.3164161069262</c:v>
                </c:pt>
                <c:pt idx="31">
                  <c:v>1848.8090727512003</c:v>
                </c:pt>
                <c:pt idx="32">
                  <c:v>1392.7614356612485</c:v>
                </c:pt>
                <c:pt idx="33">
                  <c:v>918.4718930876985</c:v>
                </c:pt>
                <c:pt idx="34">
                  <c:v>425.21076881120626</c:v>
                </c:pt>
              </c:numCache>
            </c:numRef>
          </c:val>
        </c:ser>
        <c:marker val="1"/>
        <c:axId val="71363968"/>
        <c:axId val="72098944"/>
      </c:lineChart>
      <c:catAx>
        <c:axId val="71363968"/>
        <c:scaling>
          <c:orientation val="minMax"/>
        </c:scaling>
        <c:axPos val="b"/>
        <c:tickLblPos val="nextTo"/>
        <c:txPr>
          <a:bodyPr/>
          <a:lstStyle/>
          <a:p>
            <a:pPr>
              <a:defRPr b="1"/>
            </a:pPr>
            <a:endParaRPr lang="en-US"/>
          </a:p>
        </c:txPr>
        <c:crossAx val="72098944"/>
        <c:crosses val="autoZero"/>
        <c:auto val="1"/>
        <c:lblAlgn val="ctr"/>
        <c:lblOffset val="100"/>
        <c:tickLblSkip val="3"/>
      </c:catAx>
      <c:valAx>
        <c:axId val="72098944"/>
        <c:scaling>
          <c:orientation val="minMax"/>
          <c:max val="10000"/>
        </c:scaling>
        <c:axPos val="l"/>
        <c:majorGridlines/>
        <c:numFmt formatCode="&quot;$&quot;#,##0_);[Red]\(&quot;$&quot;#,##0\)" sourceLinked="1"/>
        <c:tickLblPos val="nextTo"/>
        <c:txPr>
          <a:bodyPr/>
          <a:lstStyle/>
          <a:p>
            <a:pPr>
              <a:defRPr b="1"/>
            </a:pPr>
            <a:endParaRPr lang="en-US"/>
          </a:p>
        </c:txPr>
        <c:crossAx val="71363968"/>
        <c:crosses val="autoZero"/>
        <c:crossBetween val="between"/>
      </c:valAx>
    </c:plotArea>
    <c:plotVisOnly val="1"/>
  </c:chart>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lineChart>
        <c:grouping val="standard"/>
        <c:ser>
          <c:idx val="0"/>
          <c:order val="0"/>
          <c:tx>
            <c:strRef>
              <c:f>'sheet 3 losses'!$D$112</c:f>
              <c:strCache>
                <c:ptCount val="1"/>
                <c:pt idx="0">
                  <c:v>4%</c:v>
                </c:pt>
              </c:strCache>
            </c:strRef>
          </c:tx>
          <c:spPr>
            <a:ln w="38100">
              <a:solidFill>
                <a:srgbClr val="7030A0"/>
              </a:solidFill>
            </a:ln>
          </c:spPr>
          <c:marker>
            <c:symbol val="none"/>
          </c:marker>
          <c:dPt>
            <c:idx val="24"/>
            <c:spPr>
              <a:ln w="38100">
                <a:solidFill>
                  <a:schemeClr val="accent4">
                    <a:lumMod val="75000"/>
                  </a:schemeClr>
                </a:solidFill>
              </a:ln>
            </c:spPr>
          </c:dPt>
          <c:dPt>
            <c:idx val="25"/>
            <c:spPr>
              <a:ln w="38100">
                <a:solidFill>
                  <a:srgbClr val="FF0000"/>
                </a:solidFill>
              </a:ln>
            </c:spPr>
          </c:dPt>
          <c:dPt>
            <c:idx val="26"/>
            <c:spPr>
              <a:ln w="38100">
                <a:solidFill>
                  <a:srgbClr val="FF0000"/>
                </a:solidFill>
              </a:ln>
            </c:spPr>
          </c:dPt>
          <c:dPt>
            <c:idx val="27"/>
            <c:spPr>
              <a:ln w="38100">
                <a:solidFill>
                  <a:srgbClr val="FF0000"/>
                </a:solidFill>
              </a:ln>
            </c:spPr>
          </c:dPt>
          <c:dPt>
            <c:idx val="28"/>
            <c:spPr>
              <a:ln w="38100">
                <a:solidFill>
                  <a:srgbClr val="FF0000"/>
                </a:solidFill>
              </a:ln>
            </c:spPr>
          </c:dPt>
          <c:dPt>
            <c:idx val="29"/>
            <c:spPr>
              <a:ln w="38100">
                <a:solidFill>
                  <a:srgbClr val="FF0000"/>
                </a:solidFill>
              </a:ln>
            </c:spPr>
          </c:dPt>
          <c:dPt>
            <c:idx val="30"/>
            <c:spPr>
              <a:ln w="38100">
                <a:solidFill>
                  <a:srgbClr val="FF0000"/>
                </a:solidFill>
              </a:ln>
            </c:spPr>
          </c:dPt>
          <c:dPt>
            <c:idx val="31"/>
            <c:spPr>
              <a:ln w="38100">
                <a:solidFill>
                  <a:srgbClr val="FF0000"/>
                </a:solidFill>
              </a:ln>
            </c:spPr>
          </c:dPt>
          <c:dPt>
            <c:idx val="32"/>
            <c:spPr>
              <a:ln w="38100">
                <a:solidFill>
                  <a:srgbClr val="FF0000"/>
                </a:solidFill>
              </a:ln>
            </c:spPr>
          </c:dPt>
          <c:dPt>
            <c:idx val="33"/>
            <c:spPr>
              <a:ln w="38100">
                <a:solidFill>
                  <a:srgbClr val="FF0000"/>
                </a:solidFill>
              </a:ln>
            </c:spPr>
          </c:dPt>
          <c:dPt>
            <c:idx val="34"/>
            <c:spPr>
              <a:ln w="38100">
                <a:solidFill>
                  <a:srgbClr val="FF0000"/>
                </a:solidFill>
              </a:ln>
            </c:spPr>
          </c:dPt>
          <c:cat>
            <c:strRef>
              <c:f>'sheet 3 losses'!$E$111:$AM$111</c:f>
              <c:strCache>
                <c:ptCount val="35"/>
                <c:pt idx="0">
                  <c:v>Age 66</c:v>
                </c:pt>
                <c:pt idx="1">
                  <c:v>Age 67</c:v>
                </c:pt>
                <c:pt idx="2">
                  <c:v>Age 68</c:v>
                </c:pt>
                <c:pt idx="3">
                  <c:v>Age 69</c:v>
                </c:pt>
                <c:pt idx="4">
                  <c:v>Age 70</c:v>
                </c:pt>
                <c:pt idx="5">
                  <c:v>Age 71</c:v>
                </c:pt>
                <c:pt idx="6">
                  <c:v>Age 72</c:v>
                </c:pt>
                <c:pt idx="7">
                  <c:v>Age 73</c:v>
                </c:pt>
                <c:pt idx="8">
                  <c:v>Age 74</c:v>
                </c:pt>
                <c:pt idx="9">
                  <c:v>Age 75</c:v>
                </c:pt>
                <c:pt idx="10">
                  <c:v>Age 76</c:v>
                </c:pt>
                <c:pt idx="11">
                  <c:v>Age 77</c:v>
                </c:pt>
                <c:pt idx="12">
                  <c:v>Age 78</c:v>
                </c:pt>
                <c:pt idx="13">
                  <c:v>Age 79</c:v>
                </c:pt>
                <c:pt idx="14">
                  <c:v>Age 80</c:v>
                </c:pt>
                <c:pt idx="15">
                  <c:v>Age 81</c:v>
                </c:pt>
                <c:pt idx="16">
                  <c:v>Age 82</c:v>
                </c:pt>
                <c:pt idx="17">
                  <c:v>Age 83</c:v>
                </c:pt>
                <c:pt idx="18">
                  <c:v>Age 84</c:v>
                </c:pt>
                <c:pt idx="19">
                  <c:v>Age 85</c:v>
                </c:pt>
                <c:pt idx="20">
                  <c:v>Age 86</c:v>
                </c:pt>
                <c:pt idx="21">
                  <c:v>Age 87</c:v>
                </c:pt>
                <c:pt idx="22">
                  <c:v>Age 88</c:v>
                </c:pt>
                <c:pt idx="23">
                  <c:v>Age 89</c:v>
                </c:pt>
                <c:pt idx="24">
                  <c:v>Age 90</c:v>
                </c:pt>
                <c:pt idx="25">
                  <c:v>Age 91</c:v>
                </c:pt>
                <c:pt idx="26">
                  <c:v>Age 92</c:v>
                </c:pt>
                <c:pt idx="27">
                  <c:v>Age 93</c:v>
                </c:pt>
                <c:pt idx="28">
                  <c:v>Age 94</c:v>
                </c:pt>
                <c:pt idx="29">
                  <c:v>Age 95</c:v>
                </c:pt>
                <c:pt idx="30">
                  <c:v>Age 96</c:v>
                </c:pt>
                <c:pt idx="31">
                  <c:v>Age 97</c:v>
                </c:pt>
                <c:pt idx="32">
                  <c:v>Age 98</c:v>
                </c:pt>
                <c:pt idx="33">
                  <c:v>Age 99</c:v>
                </c:pt>
                <c:pt idx="34">
                  <c:v>Age 100</c:v>
                </c:pt>
              </c:strCache>
            </c:strRef>
          </c:cat>
          <c:val>
            <c:numRef>
              <c:f>'sheet 3 losses'!$E$112:$AM$112</c:f>
              <c:numCache>
                <c:formatCode>"$"#,##0_);[Red]\("$"#,##0\)</c:formatCode>
                <c:ptCount val="35"/>
                <c:pt idx="0">
                  <c:v>9870</c:v>
                </c:pt>
                <c:pt idx="1">
                  <c:v>9734.7999999999811</c:v>
                </c:pt>
                <c:pt idx="2">
                  <c:v>9594.1919999999736</c:v>
                </c:pt>
                <c:pt idx="3">
                  <c:v>9447.9596799999636</c:v>
                </c:pt>
                <c:pt idx="4">
                  <c:v>9295.8780671999994</c:v>
                </c:pt>
                <c:pt idx="5">
                  <c:v>9137.713189887987</c:v>
                </c:pt>
                <c:pt idx="6">
                  <c:v>8973.2217174835205</c:v>
                </c:pt>
                <c:pt idx="7">
                  <c:v>8802.1505861828609</c:v>
                </c:pt>
                <c:pt idx="8">
                  <c:v>8624.236609630163</c:v>
                </c:pt>
                <c:pt idx="9">
                  <c:v>8439.2060740153829</c:v>
                </c:pt>
                <c:pt idx="10">
                  <c:v>5497.7743169759979</c:v>
                </c:pt>
                <c:pt idx="11">
                  <c:v>5187.6852896550618</c:v>
                </c:pt>
                <c:pt idx="12">
                  <c:v>4865.1927012412434</c:v>
                </c:pt>
                <c:pt idx="13">
                  <c:v>4529.8004092908914</c:v>
                </c:pt>
                <c:pt idx="14">
                  <c:v>4180.9924256625254</c:v>
                </c:pt>
                <c:pt idx="15">
                  <c:v>3818.2321226890272</c:v>
                </c:pt>
                <c:pt idx="16">
                  <c:v>3440.9614075965956</c:v>
                </c:pt>
                <c:pt idx="17">
                  <c:v>3048.5998639004511</c:v>
                </c:pt>
                <c:pt idx="18">
                  <c:v>2640.543858456469</c:v>
                </c:pt>
                <c:pt idx="19">
                  <c:v>2216.1656127947267</c:v>
                </c:pt>
                <c:pt idx="20">
                  <c:v>1774.8122373065148</c:v>
                </c:pt>
                <c:pt idx="21">
                  <c:v>1315.8047267987772</c:v>
                </c:pt>
                <c:pt idx="22">
                  <c:v>838.43691587072749</c:v>
                </c:pt>
                <c:pt idx="23">
                  <c:v>341.97439250555749</c:v>
                </c:pt>
                <c:pt idx="24">
                  <c:v>-174.34663179422012</c:v>
                </c:pt>
                <c:pt idx="25">
                  <c:v>-711.32049706598798</c:v>
                </c:pt>
                <c:pt idx="26">
                  <c:v>-1269.7733169486278</c:v>
                </c:pt>
                <c:pt idx="27">
                  <c:v>-1850.5642496265707</c:v>
                </c:pt>
                <c:pt idx="28">
                  <c:v>-2454.5868196116289</c:v>
                </c:pt>
                <c:pt idx="29">
                  <c:v>-3082.7702923961024</c:v>
                </c:pt>
                <c:pt idx="30">
                  <c:v>-3736.0811040919466</c:v>
                </c:pt>
                <c:pt idx="31">
                  <c:v>-4415.5243482556243</c:v>
                </c:pt>
                <c:pt idx="32">
                  <c:v>-5122.1453221858628</c:v>
                </c:pt>
                <c:pt idx="33">
                  <c:v>-5857.0311350732854</c:v>
                </c:pt>
                <c:pt idx="34">
                  <c:v>-6621.3123804762154</c:v>
                </c:pt>
              </c:numCache>
            </c:numRef>
          </c:val>
        </c:ser>
        <c:marker val="1"/>
        <c:axId val="72130944"/>
        <c:axId val="72132480"/>
      </c:lineChart>
      <c:catAx>
        <c:axId val="72130944"/>
        <c:scaling>
          <c:orientation val="minMax"/>
        </c:scaling>
        <c:axPos val="b"/>
        <c:tickLblPos val="nextTo"/>
        <c:txPr>
          <a:bodyPr/>
          <a:lstStyle/>
          <a:p>
            <a:pPr>
              <a:defRPr b="1"/>
            </a:pPr>
            <a:endParaRPr lang="en-US"/>
          </a:p>
        </c:txPr>
        <c:crossAx val="72132480"/>
        <c:crosses val="autoZero"/>
        <c:auto val="1"/>
        <c:lblAlgn val="ctr"/>
        <c:lblOffset val="100"/>
        <c:tickLblSkip val="3"/>
      </c:catAx>
      <c:valAx>
        <c:axId val="72132480"/>
        <c:scaling>
          <c:orientation val="minMax"/>
          <c:max val="10000"/>
        </c:scaling>
        <c:axPos val="l"/>
        <c:majorGridlines/>
        <c:numFmt formatCode="&quot;$&quot;#,##0_);[Red]\(&quot;$&quot;#,##0\)" sourceLinked="1"/>
        <c:tickLblPos val="nextTo"/>
        <c:txPr>
          <a:bodyPr/>
          <a:lstStyle/>
          <a:p>
            <a:pPr>
              <a:defRPr b="1"/>
            </a:pPr>
            <a:endParaRPr lang="en-US"/>
          </a:p>
        </c:txPr>
        <c:crossAx val="72130944"/>
        <c:crosses val="autoZero"/>
        <c:crossBetween val="between"/>
      </c:valAx>
    </c:plotArea>
    <c:plotVisOnly val="1"/>
  </c:chart>
  <c:spPr>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c:sp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p>
        </p:txBody>
      </p:sp>
      <p:sp>
        <p:nvSpPr>
          <p:cNvPr id="3" name="Date Placeholder 2"/>
          <p:cNvSpPr>
            <a:spLocks noGrp="1"/>
          </p:cNvSpPr>
          <p:nvPr>
            <p:ph type="dt"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a:defRPr sz="1300"/>
            </a:lvl1pPr>
          </a:lstStyle>
          <a:p>
            <a:pPr>
              <a:defRPr/>
            </a:pPr>
            <a:fld id="{012B2967-A3BD-44B4-BAA4-CC444B71F447}" type="datetimeFigureOut">
              <a:rPr lang="en-US"/>
              <a:pPr>
                <a:defRPr/>
              </a:pPr>
              <a:t>5/19/2009</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bwMode="auto">
          <a:xfrm>
            <a:off x="731838" y="4560888"/>
            <a:ext cx="5851525"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7" name="Slide Number Placeholder 6"/>
          <p:cNvSpPr>
            <a:spLocks noGrp="1"/>
          </p:cNvSpPr>
          <p:nvPr>
            <p:ph type="sldNum" sz="quarter" idx="5"/>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4677EC17-5D8C-464B-8004-6A5C67FA9C1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a:noFill/>
          <a:ln/>
        </p:spPr>
        <p:txBody>
          <a:bodyPr/>
          <a:lstStyle/>
          <a:p>
            <a:pPr eaLnBrk="1" hangingPunct="1">
              <a:spcBef>
                <a:spcPct val="0"/>
              </a:spcBef>
            </a:pPr>
            <a:endParaRPr lang="en-US" smtClean="0"/>
          </a:p>
        </p:txBody>
      </p:sp>
      <p:sp>
        <p:nvSpPr>
          <p:cNvPr id="44035" name="Slide Number Placeholder 3"/>
          <p:cNvSpPr>
            <a:spLocks noGrp="1"/>
          </p:cNvSpPr>
          <p:nvPr>
            <p:ph type="sldNum" sz="quarter" idx="5"/>
          </p:nvPr>
        </p:nvSpPr>
        <p:spPr>
          <a:noFill/>
        </p:spPr>
        <p:txBody>
          <a:bodyPr/>
          <a:lstStyle/>
          <a:p>
            <a:fld id="{89148572-9D20-4098-B6BA-D3DB7A4D64B4}"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A7E7A3F-BC4E-4C89-8D9A-1EBE7E5C3AFF}" type="slidenum">
              <a:rPr lang="en-US" smtClean="0"/>
              <a:pPr/>
              <a:t>4</a:t>
            </a:fld>
            <a:endParaRPr lang="en-US" smtClean="0"/>
          </a:p>
        </p:txBody>
      </p:sp>
      <p:sp>
        <p:nvSpPr>
          <p:cNvPr id="296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699"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6AF86D3F-6E63-4D5A-BF9A-F4E683B8488B}" type="slidenum">
              <a:rPr lang="en-US" smtClean="0"/>
              <a:pPr/>
              <a:t>5</a:t>
            </a:fld>
            <a:endParaRPr lang="en-US" smtClean="0"/>
          </a:p>
        </p:txBody>
      </p:sp>
      <p:sp>
        <p:nvSpPr>
          <p:cNvPr id="317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7"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D63EEF89-2079-4235-8A92-0047EA8D494F}" type="slidenum">
              <a:rPr lang="en-US" smtClean="0"/>
              <a:pPr/>
              <a:t>6</a:t>
            </a:fld>
            <a:endParaRPr lang="en-US" smtClean="0"/>
          </a:p>
        </p:txBody>
      </p:sp>
      <p:sp>
        <p:nvSpPr>
          <p:cNvPr id="337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5"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332356CE-DFDA-46E1-8B54-FAF34F28DC4F}" type="slidenum">
              <a:rPr lang="en-US" smtClean="0"/>
              <a:pPr/>
              <a:t>10</a:t>
            </a:fld>
            <a:endParaRPr lang="en-US" smtClean="0"/>
          </a:p>
        </p:txBody>
      </p:sp>
      <p:sp>
        <p:nvSpPr>
          <p:cNvPr id="419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7"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89DE97A5-2A84-48C6-B7EF-E49FA54B3174}" type="slidenum">
              <a:rPr lang="en-US" smtClean="0"/>
              <a:pPr/>
              <a:t>12</a:t>
            </a:fld>
            <a:endParaRPr lang="en-US" smtClean="0"/>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3"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727488A7-B748-489D-8F77-731117F6E936}" type="slidenum">
              <a:rPr lang="en-US" smtClean="0"/>
              <a:pPr/>
              <a:t>14</a:t>
            </a:fld>
            <a:endParaRPr lang="en-US" smtClean="0"/>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49981A4C-C257-4877-A753-E87717077010}" type="slidenum">
              <a:rPr lang="en-US" smtClean="0"/>
              <a:pPr/>
              <a:t>16</a:t>
            </a:fld>
            <a:endParaRPr lang="en-US" smtClean="0"/>
          </a:p>
        </p:txBody>
      </p:sp>
      <p:sp>
        <p:nvSpPr>
          <p:cNvPr id="522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7"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2F53EAD2-A012-40CA-A525-A5D8C5AA9EB8}" type="slidenum">
              <a:rPr lang="en-US" smtClean="0"/>
              <a:pPr/>
              <a:t>17</a:t>
            </a:fld>
            <a:endParaRPr lang="en-US" smtClean="0"/>
          </a:p>
        </p:txBody>
      </p:sp>
      <p:sp>
        <p:nvSpPr>
          <p:cNvPr id="542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5"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TextEdit="1"/>
          </p:cNvSpPr>
          <p:nvPr>
            <p:ph type="sldImg"/>
          </p:nvPr>
        </p:nvSpPr>
        <p:spPr bwMode="auto">
          <a:noFill/>
          <a:ln>
            <a:solidFill>
              <a:srgbClr val="000000"/>
            </a:solidFill>
            <a:miter lim="800000"/>
            <a:headEnd/>
            <a:tailEnd/>
          </a:ln>
        </p:spPr>
      </p:sp>
      <p:sp>
        <p:nvSpPr>
          <p:cNvPr id="57346" name="Rectangle 3"/>
          <p:cNvSpPr>
            <a:spLocks noGrp="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TextEdit="1"/>
          </p:cNvSpPr>
          <p:nvPr>
            <p:ph type="sldImg"/>
          </p:nvPr>
        </p:nvSpPr>
        <p:spPr bwMode="auto">
          <a:xfrm>
            <a:off x="1239838" y="704850"/>
            <a:ext cx="4810125" cy="3606800"/>
          </a:xfrm>
          <a:noFill/>
          <a:ln>
            <a:solidFill>
              <a:srgbClr val="000000"/>
            </a:solidFill>
            <a:miter lim="800000"/>
            <a:headEnd/>
            <a:tailEnd/>
          </a:ln>
        </p:spPr>
      </p:sp>
      <p:sp>
        <p:nvSpPr>
          <p:cNvPr id="60418" name="Rectangle 3"/>
          <p:cNvSpPr>
            <a:spLocks noGrp="1"/>
          </p:cNvSpPr>
          <p:nvPr>
            <p:ph type="body" idx="1"/>
          </p:nvPr>
        </p:nvSpPr>
        <p:spPr>
          <a:xfrm>
            <a:off x="952500" y="4548188"/>
            <a:ext cx="5386388" cy="4306887"/>
          </a:xfrm>
          <a:noFill/>
          <a:ln/>
        </p:spPr>
        <p:txBody>
          <a:bodyPr/>
          <a:lstStyle/>
          <a:p>
            <a:r>
              <a:rPr lang="en-US" smtClean="0"/>
              <a:t>Hello.  I’m ( Name) and I represent The Hartford Financial Services Group, Inc. (The Hartford).</a:t>
            </a:r>
          </a:p>
          <a:p>
            <a:endParaRPr lang="en-US" smtClean="0"/>
          </a:p>
          <a:p>
            <a:r>
              <a:rPr lang="en-US" smtClean="0"/>
              <a:t>Thank you for inviting me to talk to you about how reinsurance can help you reduce some of the risks of your charitable gift annuity program.</a:t>
            </a:r>
          </a:p>
          <a:p>
            <a:endParaRPr lang="en-US" smtClean="0"/>
          </a:p>
          <a:p>
            <a:r>
              <a:rPr lang="en-US" smtClean="0"/>
              <a:t>Today I’d like to start our by defining what we mean by reinsurance, showing how it it’s different from self-insurance and discussing the key risks that reinsurance helps address. </a:t>
            </a:r>
          </a:p>
          <a:p>
            <a:endParaRPr lang="en-US" smtClean="0"/>
          </a:p>
          <a:p>
            <a:r>
              <a:rPr lang="en-US" smtClean="0"/>
              <a:t>Then we’ll take a look at how reinsurance works, how having access to your residuums sooner can play out from an investment standpoint, and we’ll do a quick review of some important New York regulations regarding reinsurance.</a:t>
            </a:r>
          </a:p>
          <a:p>
            <a:endParaRPr lang="en-US" smtClean="0"/>
          </a:p>
          <a:p>
            <a:r>
              <a:rPr lang="en-US" smtClean="0"/>
              <a:t>I’ll be happy to answer any questions you may have along the way.  And hopefully at the end of our meeting today, you will have a good understanding of how reinsurance can help your charity with its gift annuities.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TextEdit="1"/>
          </p:cNvSpPr>
          <p:nvPr>
            <p:ph type="sldImg"/>
          </p:nvPr>
        </p:nvSpPr>
        <p:spPr bwMode="auto">
          <a:xfrm>
            <a:off x="1257300" y="719138"/>
            <a:ext cx="4800600" cy="3600450"/>
          </a:xfrm>
          <a:noFill/>
          <a:ln>
            <a:solidFill>
              <a:srgbClr val="000000"/>
            </a:solidFill>
            <a:miter lim="800000"/>
            <a:headEnd/>
            <a:tailEnd/>
          </a:ln>
        </p:spPr>
      </p:sp>
      <p:sp>
        <p:nvSpPr>
          <p:cNvPr id="62466" name="Rectangle 3"/>
          <p:cNvSpPr>
            <a:spLocks noGrp="1"/>
          </p:cNvSpPr>
          <p:nvPr>
            <p:ph type="body" idx="1"/>
          </p:nvPr>
        </p:nvSpPr>
        <p:spPr>
          <a:xfrm>
            <a:off x="731838" y="4560888"/>
            <a:ext cx="5851525" cy="4321175"/>
          </a:xfrm>
          <a:noFill/>
          <a:ln/>
        </p:spPr>
        <p:txBody>
          <a:bodyPr/>
          <a:lstStyle/>
          <a:p>
            <a:r>
              <a:rPr lang="en-US" smtClean="0"/>
              <a:t>Before we go too far in talking about reinsurance, I think it‘s a good idea to define what we mean by that term.  When I talk about reinsurance, I am referring to an agreement by which a charity transfers all or part of the risk of its charitable gift annuities to a life insurance company.</a:t>
            </a:r>
          </a:p>
          <a:p>
            <a:r>
              <a:rPr lang="en-US" smtClean="0"/>
              <a:t>In most states, this agreement takes the form of a “commercial annuity” underwritten and administered by an insurance company, versus the type of annuity charities underwrite and administer themselves, using rates provided by the American Council on Gift Annuities (ACGA). In the state of New York, it takes the form of an actual reinsurance agreement between the charity and the insurer.  </a:t>
            </a:r>
          </a:p>
          <a:p>
            <a:r>
              <a:rPr lang="en-US" smtClean="0"/>
              <a:t>Unlike ACGA annuities, commercial annuities and reinsurance agreements are not designed to produce a left-over sum of money (called a residuum)  at the annuitant’s expected mortality date.   As a result, they are less expensive to purchase.</a:t>
            </a:r>
          </a:p>
          <a:p>
            <a:r>
              <a:rPr lang="en-US" smtClean="0"/>
              <a:t>In reinsuring annuities, charities get to leverage the experience and scale of a large insurance company.  It’s important to work with financially strong insurance companies, since the annuity liabilities are long-term.  And it’s important to let your donors know that you may be reinsuring their ACGA annuities with an insurer.  And even though the insurer guarantees to pay your charity, you are still liable for the payments to your donors.</a:t>
            </a:r>
          </a:p>
          <a:p>
            <a:r>
              <a:rPr lang="en-US" smtClean="0"/>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TextEdit="1"/>
          </p:cNvSpPr>
          <p:nvPr>
            <p:ph type="sldImg"/>
          </p:nvPr>
        </p:nvSpPr>
        <p:spPr bwMode="auto">
          <a:xfrm>
            <a:off x="1257300" y="719138"/>
            <a:ext cx="4800600" cy="3600450"/>
          </a:xfrm>
          <a:noFill/>
          <a:ln>
            <a:solidFill>
              <a:srgbClr val="000000"/>
            </a:solidFill>
            <a:miter lim="800000"/>
            <a:headEnd/>
            <a:tailEnd/>
          </a:ln>
        </p:spPr>
      </p:sp>
      <p:sp>
        <p:nvSpPr>
          <p:cNvPr id="64514" name="Rectangle 3"/>
          <p:cNvSpPr>
            <a:spLocks noGrp="1"/>
          </p:cNvSpPr>
          <p:nvPr>
            <p:ph type="body" idx="1"/>
          </p:nvPr>
        </p:nvSpPr>
        <p:spPr>
          <a:xfrm>
            <a:off x="731838" y="4560888"/>
            <a:ext cx="5851525" cy="4321175"/>
          </a:xfrm>
          <a:noFill/>
          <a:ln/>
        </p:spPr>
        <p:txBody>
          <a:bodyPr/>
          <a:lstStyle/>
          <a:p>
            <a:r>
              <a:rPr lang="en-US" smtClean="0"/>
              <a:t>When it comes to investing your donor gifts, there are essentially two ways you can go: reinsurance or self-insurance.</a:t>
            </a:r>
          </a:p>
          <a:p>
            <a:r>
              <a:rPr lang="en-US" smtClean="0"/>
              <a:t>By reinsuring, charities can gain access to the residuum immediately versus 15 or 20 years down the line.  They can also transfer the risk of their gift annuity program to an insurer.  And because they have transferred the risk to an insurer, the charities will not have to hold as many reserves.  </a:t>
            </a:r>
          </a:p>
          <a:p>
            <a:r>
              <a:rPr lang="en-US" smtClean="0"/>
              <a:t>On the down side, the charity bears the risk of the insurer becoming insolvent.  The charity also gives up control of the annuity investments. An insurer will typically invest more conservatively and not use equities, whereas a self-insuring charity might use them. Because insurers will not invest in equities, a charity’s risk is reduced but so is its potential to earn higher returns. </a:t>
            </a:r>
          </a:p>
          <a:p>
            <a:r>
              <a:rPr lang="en-US" smtClean="0"/>
              <a:t>Charities that self-insure may invest according to their own guidelines (using more equities) and potentially achieve higher investment returns.</a:t>
            </a:r>
          </a:p>
          <a:p>
            <a:r>
              <a:rPr lang="en-US" smtClean="0"/>
              <a:t>The disadvantages of self-insurance are that: (1) he charity bears all the longevity, mortality and administrative risks of its gift annuities; (2) they will not gain access to the annuity residuums until decades in the future; and (3) they will need to hold greater reserves to back the annuities.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TextEdit="1"/>
          </p:cNvSpPr>
          <p:nvPr>
            <p:ph type="sldImg"/>
          </p:nvPr>
        </p:nvSpPr>
        <p:spPr bwMode="auto">
          <a:xfrm>
            <a:off x="1244600" y="704850"/>
            <a:ext cx="4808538" cy="3606800"/>
          </a:xfrm>
          <a:noFill/>
          <a:ln>
            <a:solidFill>
              <a:srgbClr val="000000"/>
            </a:solidFill>
            <a:miter lim="800000"/>
            <a:headEnd/>
            <a:tailEnd/>
          </a:ln>
        </p:spPr>
      </p:sp>
      <p:sp>
        <p:nvSpPr>
          <p:cNvPr id="66562" name="Rectangle 3"/>
          <p:cNvSpPr>
            <a:spLocks noGrp="1"/>
          </p:cNvSpPr>
          <p:nvPr>
            <p:ph type="body" idx="1"/>
          </p:nvPr>
        </p:nvSpPr>
        <p:spPr>
          <a:xfrm>
            <a:off x="952500" y="4548188"/>
            <a:ext cx="5386388" cy="4306887"/>
          </a:xfrm>
          <a:noFill/>
          <a:ln/>
        </p:spPr>
        <p:txBody>
          <a:bodyPr/>
          <a:lstStyle/>
          <a:p>
            <a:r>
              <a:rPr lang="en-US" b="1" smtClean="0"/>
              <a:t>Message:</a:t>
            </a:r>
          </a:p>
          <a:p>
            <a:r>
              <a:rPr lang="en-US" smtClean="0"/>
              <a:t>Three main risks are present in your gift annuities.</a:t>
            </a:r>
          </a:p>
          <a:p>
            <a:endParaRPr lang="en-US" b="1" smtClean="0"/>
          </a:p>
          <a:p>
            <a:r>
              <a:rPr lang="en-US" smtClean="0"/>
              <a:t>·</a:t>
            </a:r>
            <a:r>
              <a:rPr lang="en-US" b="1" smtClean="0"/>
              <a:t>Investment risk</a:t>
            </a:r>
            <a:r>
              <a:rPr lang="en-US" smtClean="0"/>
              <a:t> focuses on investment volatility and interest rate primarily. If your investments do as well as expected or better than expected, you will gain your expected residuums and maybe they will be larger than expected.  However, if your investments don’t perform as you hope they will, you charity can be on the hook to make up the difference. </a:t>
            </a:r>
          </a:p>
          <a:p>
            <a:r>
              <a:rPr lang="en-US" smtClean="0"/>
              <a:t>·</a:t>
            </a:r>
            <a:r>
              <a:rPr lang="en-US" b="1" smtClean="0"/>
              <a:t>Longevity risk</a:t>
            </a:r>
            <a:r>
              <a:rPr lang="en-US" smtClean="0"/>
              <a:t> focuses on how long people are going to live.  If your annuitants live longer than expected, you run the risk of having to pay them benefits for additional years, which will reduce your residuums</a:t>
            </a:r>
          </a:p>
          <a:p>
            <a:r>
              <a:rPr lang="en-US" smtClean="0"/>
              <a:t>·</a:t>
            </a:r>
            <a:r>
              <a:rPr lang="en-US" b="1" smtClean="0"/>
              <a:t>Administrative risk</a:t>
            </a:r>
            <a:r>
              <a:rPr lang="en-US" smtClean="0"/>
              <a:t> reflects the actuarial, investment, and benefit payment costs incurred by the annuities. Unexpected significant increases in any of these costs can potentially diminish the future residuums.</a:t>
            </a:r>
          </a:p>
          <a:p>
            <a:endParaRPr lang="en-US" smtClean="0"/>
          </a:p>
          <a:p>
            <a:r>
              <a:rPr lang="en-US" smtClean="0"/>
              <a:t> Reinsurance can allow a charity to transfer all these risks to an insurance company.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TextEdit="1"/>
          </p:cNvSpPr>
          <p:nvPr>
            <p:ph type="sldImg"/>
          </p:nvPr>
        </p:nvSpPr>
        <p:spPr bwMode="auto">
          <a:xfrm>
            <a:off x="1257300" y="719138"/>
            <a:ext cx="4800600" cy="3600450"/>
          </a:xfrm>
          <a:noFill/>
          <a:ln>
            <a:solidFill>
              <a:srgbClr val="000000"/>
            </a:solidFill>
            <a:miter lim="800000"/>
            <a:headEnd/>
            <a:tailEnd/>
          </a:ln>
        </p:spPr>
      </p:sp>
      <p:sp>
        <p:nvSpPr>
          <p:cNvPr id="68610" name="Rectangle 3"/>
          <p:cNvSpPr>
            <a:spLocks noGrp="1"/>
          </p:cNvSpPr>
          <p:nvPr>
            <p:ph type="body" idx="1"/>
          </p:nvPr>
        </p:nvSpPr>
        <p:spPr>
          <a:xfrm>
            <a:off x="976313" y="4560888"/>
            <a:ext cx="5362575" cy="4321175"/>
          </a:xfrm>
          <a:noFill/>
          <a:ln/>
        </p:spPr>
        <p:txBody>
          <a:bodyPr/>
          <a:lstStyle/>
          <a:p>
            <a:pPr>
              <a:lnSpc>
                <a:spcPct val="90000"/>
              </a:lnSpc>
            </a:pPr>
            <a:r>
              <a:rPr lang="en-US" sz="1000" smtClean="0"/>
              <a:t>This hypothetical diagram is designed to show how reinsuring your charity’s gift annuities through an insurer can transfer the investment and mortality risk and the administrative burden of these annuities to us while giving your charity instant access to the residuum and preserving the donor’s intended gift to your organization.</a:t>
            </a:r>
          </a:p>
          <a:p>
            <a:pPr>
              <a:lnSpc>
                <a:spcPct val="90000"/>
              </a:lnSpc>
            </a:pPr>
            <a:endParaRPr lang="en-US" sz="1000" smtClean="0"/>
          </a:p>
          <a:p>
            <a:pPr>
              <a:lnSpc>
                <a:spcPct val="90000"/>
              </a:lnSpc>
            </a:pPr>
            <a:r>
              <a:rPr lang="en-US" sz="1000" smtClean="0"/>
              <a:t>Let’s say a male donor, age 70, wants to make a $50,000 donation to your charity. However, he would still like to draw income from that donation for the rest of his life expectancy.  Using ACGA rates, you quote him a benefit of $2,850 dollars per year for life.  If he dies exactly on his life expectancy date (16.6 years), nearly 50% of the premium ($25,000) will be left over (a residuum) for your charity to use as it sees fit.</a:t>
            </a:r>
          </a:p>
          <a:p>
            <a:pPr>
              <a:lnSpc>
                <a:spcPct val="90000"/>
              </a:lnSpc>
            </a:pPr>
            <a:endParaRPr lang="en-US" sz="1000" smtClean="0"/>
          </a:p>
          <a:p>
            <a:pPr>
              <a:lnSpc>
                <a:spcPct val="90000"/>
              </a:lnSpc>
            </a:pPr>
            <a:r>
              <a:rPr lang="en-US" sz="1000" smtClean="0"/>
              <a:t>This potential $50,000 gift will be affected by a number of risks.  The investments made by the charity must perform well enough to meet the payment obligations.  The donor may live beyond his actuarial life expectancy.  The charity may come upon difficult financial times – or new annuity regulations could come out – which might make the charity unable to make the periodic annuity payments.  That’s a lot of risk being assumed by the charity.  </a:t>
            </a:r>
          </a:p>
          <a:p>
            <a:pPr>
              <a:lnSpc>
                <a:spcPct val="90000"/>
              </a:lnSpc>
            </a:pPr>
            <a:endParaRPr lang="en-US" sz="1000" smtClean="0"/>
          </a:p>
          <a:p>
            <a:pPr>
              <a:lnSpc>
                <a:spcPct val="90000"/>
              </a:lnSpc>
            </a:pPr>
            <a:r>
              <a:rPr lang="en-US" sz="1000" smtClean="0"/>
              <a:t>On the other hand, if the charity takes the $50,000 donation and purchases a commercial annuity or reinsurance agreement from an insurer to fund its obligation, only $30,050 would be needed to purchase the same income stream that would have been available under the ACGA rates.  The charity can take that premium savings and put it to work immediately to help further its mission. That $19,950 savings will only have to earn 1.3% annually over the next 16.6 years to equal the $25,000 residuum that that would have come available when the donor died.  But best of all, all of the risks mentioned above have been transferred to the insurer.  </a:t>
            </a:r>
          </a:p>
          <a:p>
            <a:pPr>
              <a:lnSpc>
                <a:spcPct val="90000"/>
              </a:lnSpc>
            </a:pPr>
            <a:endParaRPr lang="en-US" sz="1000" smtClean="0"/>
          </a:p>
          <a:p>
            <a:pPr>
              <a:lnSpc>
                <a:spcPct val="90000"/>
              </a:lnSpc>
            </a:pPr>
            <a:r>
              <a:rPr lang="en-US" sz="1000" smtClean="0"/>
              <a:t>The charity still remains  liable for the payments to the donor, but the investment, longevity and other risks associated with those payments have been transferred to the insurer.</a:t>
            </a:r>
          </a:p>
          <a:p>
            <a:pPr>
              <a:lnSpc>
                <a:spcPct val="90000"/>
              </a:lnSpc>
            </a:pPr>
            <a:endParaRPr lang="en-US" sz="10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TextEdit="1"/>
          </p:cNvSpPr>
          <p:nvPr>
            <p:ph type="sldImg"/>
          </p:nvPr>
        </p:nvSpPr>
        <p:spPr bwMode="auto">
          <a:xfrm>
            <a:off x="1257300" y="719138"/>
            <a:ext cx="4800600" cy="3600450"/>
          </a:xfrm>
          <a:noFill/>
          <a:ln>
            <a:solidFill>
              <a:srgbClr val="000000"/>
            </a:solidFill>
            <a:miter lim="800000"/>
            <a:headEnd/>
            <a:tailEnd/>
          </a:ln>
        </p:spPr>
      </p:sp>
      <p:sp>
        <p:nvSpPr>
          <p:cNvPr id="70658" name="Rectangle 3"/>
          <p:cNvSpPr>
            <a:spLocks noGrp="1"/>
          </p:cNvSpPr>
          <p:nvPr>
            <p:ph type="body" idx="1"/>
          </p:nvPr>
        </p:nvSpPr>
        <p:spPr>
          <a:xfrm>
            <a:off x="976313" y="4560888"/>
            <a:ext cx="5362575" cy="4321175"/>
          </a:xfrm>
          <a:noFill/>
          <a:ln/>
        </p:spPr>
        <p:txBody>
          <a:bodyPr/>
          <a:lstStyle/>
          <a:p>
            <a:r>
              <a:rPr lang="en-US" smtClean="0"/>
              <a:t>This slide compares the “back-end” residuum that is provided under the ACGA rates versus the “front-end” residuum available through a reinsurance agreement.</a:t>
            </a:r>
          </a:p>
          <a:p>
            <a:endParaRPr lang="en-US" smtClean="0"/>
          </a:p>
          <a:p>
            <a:r>
              <a:rPr lang="en-US" smtClean="0"/>
              <a:t>The typical ACGA annuity is designed to produce a residuum of roughly half the gift amount at the time of the donor’s expected mortality.</a:t>
            </a:r>
          </a:p>
          <a:p>
            <a:endParaRPr lang="en-US" smtClean="0"/>
          </a:p>
          <a:p>
            <a:r>
              <a:rPr lang="en-US" smtClean="0"/>
              <a:t>Under a reinsurance agreement, the residuum comes up front, and as the chart shows, can produce long term-investment results that can even exceed the 50% residuum that would be available under the self-insured approach.  </a:t>
            </a:r>
          </a:p>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TextEdit="1"/>
          </p:cNvSpPr>
          <p:nvPr>
            <p:ph type="sldImg"/>
          </p:nvPr>
        </p:nvSpPr>
        <p:spPr bwMode="auto">
          <a:xfrm>
            <a:off x="1257300" y="719138"/>
            <a:ext cx="4800600" cy="3600450"/>
          </a:xfrm>
          <a:noFill/>
          <a:ln>
            <a:solidFill>
              <a:srgbClr val="000000"/>
            </a:solidFill>
            <a:miter lim="800000"/>
            <a:headEnd/>
            <a:tailEnd/>
          </a:ln>
        </p:spPr>
      </p:sp>
      <p:sp>
        <p:nvSpPr>
          <p:cNvPr id="72706" name="Rectangle 3"/>
          <p:cNvSpPr>
            <a:spLocks noGrp="1"/>
          </p:cNvSpPr>
          <p:nvPr>
            <p:ph type="body" idx="1"/>
          </p:nvPr>
        </p:nvSpPr>
        <p:spPr>
          <a:xfrm>
            <a:off x="976313" y="4560888"/>
            <a:ext cx="5362575" cy="4321175"/>
          </a:xfrm>
          <a:noFill/>
          <a:ln/>
        </p:spPr>
        <p:txBody>
          <a:bodyPr/>
          <a:lstStyle/>
          <a:p>
            <a:endParaRPr lang="en-US" smtClean="0"/>
          </a:p>
          <a:p>
            <a:endParaRPr lang="en-US" smtClean="0">
              <a:solidFill>
                <a:srgbClr val="CC3300"/>
              </a:solidFill>
            </a:endParaRPr>
          </a:p>
          <a:p>
            <a:endParaRPr lang="en-US" smtClean="0"/>
          </a:p>
        </p:txBody>
      </p:sp>
      <p:sp>
        <p:nvSpPr>
          <p:cNvPr id="72707" name="Text Box 4"/>
          <p:cNvSpPr txBox="1">
            <a:spLocks noChangeArrowheads="1"/>
          </p:cNvSpPr>
          <p:nvPr/>
        </p:nvSpPr>
        <p:spPr bwMode="auto">
          <a:xfrm>
            <a:off x="1031875" y="4691063"/>
            <a:ext cx="5949950" cy="2647950"/>
          </a:xfrm>
          <a:prstGeom prst="rect">
            <a:avLst/>
          </a:prstGeom>
          <a:noFill/>
          <a:ln w="9525">
            <a:noFill/>
            <a:miter lim="800000"/>
            <a:headEnd/>
            <a:tailEnd/>
          </a:ln>
        </p:spPr>
        <p:txBody>
          <a:bodyPr lIns="91438" tIns="45719" rIns="91438" bIns="45719">
            <a:spAutoFit/>
          </a:bodyPr>
          <a:lstStyle/>
          <a:p>
            <a:pPr marL="342900" indent="-342900"/>
            <a:r>
              <a:rPr lang="en-US" sz="1200"/>
              <a:t>From a regulatory standpoint, there are three key things to remember about </a:t>
            </a:r>
          </a:p>
          <a:p>
            <a:pPr marL="342900" indent="-342900"/>
            <a:r>
              <a:rPr lang="en-US" sz="1200"/>
              <a:t>reinsuring your gift annuities in the state of New York.</a:t>
            </a:r>
          </a:p>
          <a:p>
            <a:pPr marL="342900" indent="-342900"/>
            <a:endParaRPr lang="en-US" sz="1200"/>
          </a:p>
          <a:p>
            <a:pPr marL="342900" indent="-342900"/>
            <a:r>
              <a:rPr lang="en-US" sz="1200"/>
              <a:t>First, you must reinsure with an insurance company that has been authorized to sell</a:t>
            </a:r>
          </a:p>
          <a:p>
            <a:pPr marL="342900" indent="-342900"/>
            <a:r>
              <a:rPr lang="en-US" sz="1200"/>
              <a:t>reinsurance in the sate of New York.</a:t>
            </a:r>
          </a:p>
          <a:p>
            <a:pPr marL="342900" indent="-342900"/>
            <a:endParaRPr lang="en-US" sz="1200"/>
          </a:p>
          <a:p>
            <a:pPr marL="342900" indent="-342900"/>
            <a:r>
              <a:rPr lang="en-US" sz="1200"/>
              <a:t>Second, the reinsurance can only be executed using a reinsurance agreement only.  </a:t>
            </a:r>
          </a:p>
          <a:p>
            <a:pPr marL="342900" indent="-342900"/>
            <a:r>
              <a:rPr lang="en-US" sz="1200"/>
              <a:t>In may other states “commercial annuities” are used to provide the reinsurance.</a:t>
            </a:r>
          </a:p>
          <a:p>
            <a:pPr marL="342900" indent="-342900"/>
            <a:endParaRPr lang="en-US" sz="1200"/>
          </a:p>
          <a:p>
            <a:pPr marL="342900" indent="-342900"/>
            <a:r>
              <a:rPr lang="en-US" sz="1200"/>
              <a:t>And third, New York state regulations require that charities hold a much lower level of</a:t>
            </a:r>
          </a:p>
          <a:p>
            <a:pPr marL="342900" indent="-342900"/>
            <a:r>
              <a:rPr lang="en-US" sz="1200"/>
              <a:t>reserves for a gift annuity if that annuity is reinsured. </a:t>
            </a:r>
          </a:p>
          <a:p>
            <a:pPr marL="342900" indent="-342900"/>
            <a:endParaRPr lang="en-US" sz="1200"/>
          </a:p>
          <a:p>
            <a:pPr marL="342900" indent="-342900"/>
            <a:endParaRPr lang="en-US" sz="1200"/>
          </a:p>
          <a:p>
            <a:pPr marL="342900" indent="-342900"/>
            <a:r>
              <a:rPr lang="en-US" sz="1200"/>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TextEdit="1"/>
          </p:cNvSpPr>
          <p:nvPr>
            <p:ph type="sldImg"/>
          </p:nvPr>
        </p:nvSpPr>
        <p:spPr bwMode="auto">
          <a:xfrm>
            <a:off x="1257300" y="719138"/>
            <a:ext cx="4800600" cy="3600450"/>
          </a:xfrm>
          <a:noFill/>
          <a:ln>
            <a:solidFill>
              <a:srgbClr val="000000"/>
            </a:solidFill>
            <a:miter lim="800000"/>
            <a:headEnd/>
            <a:tailEnd/>
          </a:ln>
        </p:spPr>
      </p:sp>
      <p:sp>
        <p:nvSpPr>
          <p:cNvPr id="74754" name="Rectangle 3"/>
          <p:cNvSpPr>
            <a:spLocks noGrp="1"/>
          </p:cNvSpPr>
          <p:nvPr>
            <p:ph type="body" idx="1"/>
          </p:nvPr>
        </p:nvSpPr>
        <p:spPr>
          <a:xfrm>
            <a:off x="976313" y="4560888"/>
            <a:ext cx="5362575" cy="4321175"/>
          </a:xfrm>
          <a:noFill/>
          <a:ln/>
        </p:spPr>
        <p:txBody>
          <a:bodyPr/>
          <a:lstStyle/>
          <a:p>
            <a:endParaRPr lang="en-US" smtClean="0">
              <a:solidFill>
                <a:srgbClr val="CC3300"/>
              </a:solidFill>
            </a:endParaRPr>
          </a:p>
          <a:p>
            <a:endParaRPr lang="en-US" smtClean="0"/>
          </a:p>
        </p:txBody>
      </p:sp>
      <p:sp>
        <p:nvSpPr>
          <p:cNvPr id="74755" name="Text Box 4"/>
          <p:cNvSpPr txBox="1">
            <a:spLocks noChangeArrowheads="1"/>
          </p:cNvSpPr>
          <p:nvPr/>
        </p:nvSpPr>
        <p:spPr bwMode="auto">
          <a:xfrm>
            <a:off x="1365250" y="4541838"/>
            <a:ext cx="184150" cy="366712"/>
          </a:xfrm>
          <a:prstGeom prst="rect">
            <a:avLst/>
          </a:prstGeom>
          <a:noFill/>
          <a:ln w="9525">
            <a:noFill/>
            <a:miter lim="800000"/>
            <a:headEnd/>
            <a:tailEnd/>
          </a:ln>
        </p:spPr>
        <p:txBody>
          <a:bodyPr wrap="none" lIns="91438" tIns="45719" rIns="91438" bIns="45719">
            <a:spAutoFit/>
          </a:bodyPr>
          <a:lstStyle/>
          <a:p>
            <a:endParaRPr lang="en-US"/>
          </a:p>
        </p:txBody>
      </p:sp>
      <p:sp>
        <p:nvSpPr>
          <p:cNvPr id="74756" name="Text Box 5"/>
          <p:cNvSpPr txBox="1">
            <a:spLocks noChangeArrowheads="1"/>
          </p:cNvSpPr>
          <p:nvPr/>
        </p:nvSpPr>
        <p:spPr bwMode="auto">
          <a:xfrm>
            <a:off x="1308100" y="4503738"/>
            <a:ext cx="5681663" cy="4846637"/>
          </a:xfrm>
          <a:prstGeom prst="rect">
            <a:avLst/>
          </a:prstGeom>
          <a:noFill/>
          <a:ln w="9525">
            <a:noFill/>
            <a:miter lim="800000"/>
            <a:headEnd/>
            <a:tailEnd/>
          </a:ln>
        </p:spPr>
        <p:txBody>
          <a:bodyPr wrap="none" lIns="91438" tIns="45719" rIns="91438" bIns="45719">
            <a:spAutoFit/>
          </a:bodyPr>
          <a:lstStyle/>
          <a:p>
            <a:r>
              <a:rPr lang="en-US" sz="1100"/>
              <a:t>Before I conclude my overview of reinsurance, there are a few more items</a:t>
            </a:r>
          </a:p>
          <a:p>
            <a:r>
              <a:rPr lang="en-US" sz="1100"/>
              <a:t>I’d like to mention.</a:t>
            </a:r>
          </a:p>
          <a:p>
            <a:endParaRPr lang="en-US" sz="1100"/>
          </a:p>
          <a:p>
            <a:r>
              <a:rPr lang="en-US" sz="1100"/>
              <a:t>The first is that charities considering reinsurance have a considerable amount </a:t>
            </a:r>
          </a:p>
          <a:p>
            <a:r>
              <a:rPr lang="en-US" sz="1100"/>
              <a:t>of flexibility in terms of which annuities they will reinsure.  They can do all of</a:t>
            </a:r>
          </a:p>
          <a:p>
            <a:r>
              <a:rPr lang="en-US" sz="1100"/>
              <a:t>the annuities or they can be selective about it.  They can reinsure on the basis of</a:t>
            </a:r>
          </a:p>
          <a:p>
            <a:r>
              <a:rPr lang="en-US" sz="1100"/>
              <a:t>the size of the gift, or of the age or gender of the donor.  They can also do it either</a:t>
            </a:r>
          </a:p>
          <a:p>
            <a:r>
              <a:rPr lang="en-US" sz="1100"/>
              <a:t>for their existing book of annuities or just for new annuities going forward.</a:t>
            </a:r>
          </a:p>
          <a:p>
            <a:endParaRPr lang="en-US" sz="1100"/>
          </a:p>
          <a:p>
            <a:r>
              <a:rPr lang="en-US" sz="1100"/>
              <a:t>As far as administration of the reinsurance goes, charities have some flexibility </a:t>
            </a:r>
          </a:p>
          <a:p>
            <a:r>
              <a:rPr lang="en-US" sz="1100"/>
              <a:t>as well. Insurers can merely do the math and investments and then send bulk </a:t>
            </a:r>
          </a:p>
          <a:p>
            <a:r>
              <a:rPr lang="en-US" sz="1100"/>
              <a:t>payments to your charity each month, and you can then cut the individual </a:t>
            </a:r>
          </a:p>
          <a:p>
            <a:r>
              <a:rPr lang="en-US" sz="1100"/>
              <a:t>checks for the donors.  This enables you to maintain your direct relationship </a:t>
            </a:r>
          </a:p>
          <a:p>
            <a:r>
              <a:rPr lang="en-US" sz="1100"/>
              <a:t>with your donors and in our experience, most charities prefer to do it this way.</a:t>
            </a:r>
          </a:p>
          <a:p>
            <a:endParaRPr lang="en-US" sz="1100"/>
          </a:p>
          <a:p>
            <a:r>
              <a:rPr lang="en-US" sz="1100"/>
              <a:t>However, if you wish, the insurer can also make the payments directly to the </a:t>
            </a:r>
          </a:p>
          <a:p>
            <a:r>
              <a:rPr lang="en-US" sz="1100"/>
              <a:t>donors, relieving you of that administrative task.  And if you choose to have the insurer</a:t>
            </a:r>
          </a:p>
          <a:p>
            <a:r>
              <a:rPr lang="en-US" sz="1100"/>
              <a:t>mail the checks, the insurer can also calculate and send the annual 1099 tax </a:t>
            </a:r>
          </a:p>
          <a:p>
            <a:r>
              <a:rPr lang="en-US" sz="1100"/>
              <a:t>forms to your donors.</a:t>
            </a:r>
            <a:r>
              <a:rPr lang="en-US" sz="1200"/>
              <a:t> </a:t>
            </a:r>
          </a:p>
          <a:p>
            <a:endParaRPr lang="en-US" sz="1200"/>
          </a:p>
          <a:p>
            <a:r>
              <a:rPr lang="en-US" sz="1100"/>
              <a:t>The final thing I’d like you to think about is disclosing the reinsurance to your donors.  </a:t>
            </a:r>
          </a:p>
          <a:p>
            <a:r>
              <a:rPr lang="en-US" sz="1100"/>
              <a:t>You’re not required by law to tell them, but we recommend it as a good idea.  We believe</a:t>
            </a:r>
          </a:p>
          <a:p>
            <a:r>
              <a:rPr lang="en-US" sz="1100"/>
              <a:t>Most donors like the idea of having their money go to work for the charity more quickly.</a:t>
            </a:r>
          </a:p>
          <a:p>
            <a:r>
              <a:rPr lang="en-US" sz="1100"/>
              <a:t>But everyone thinks differently, and you don’t want a donor to find out about the </a:t>
            </a:r>
          </a:p>
          <a:p>
            <a:r>
              <a:rPr lang="en-US" sz="1100"/>
              <a:t>reinsurance after the fact and be unhappy about it.  It’s best to discuss it with your donors</a:t>
            </a:r>
          </a:p>
          <a:p>
            <a:r>
              <a:rPr lang="en-US" sz="1100"/>
              <a:t>up front, at the time they are making the gift to your organization.</a:t>
            </a:r>
          </a:p>
          <a:p>
            <a:endParaRPr lang="en-US" sz="1100"/>
          </a:p>
          <a:p>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TextEdit="1"/>
          </p:cNvSpPr>
          <p:nvPr>
            <p:ph type="sldImg"/>
          </p:nvPr>
        </p:nvSpPr>
        <p:spPr bwMode="auto">
          <a:xfrm>
            <a:off x="1257300" y="719138"/>
            <a:ext cx="4800600" cy="3600450"/>
          </a:xfrm>
          <a:noFill/>
          <a:ln>
            <a:solidFill>
              <a:srgbClr val="000000"/>
            </a:solidFill>
            <a:miter lim="800000"/>
            <a:headEnd/>
            <a:tailEnd/>
          </a:ln>
        </p:spPr>
      </p:sp>
      <p:sp>
        <p:nvSpPr>
          <p:cNvPr id="76802" name="Rectangle 3"/>
          <p:cNvSpPr>
            <a:spLocks noGrp="1"/>
          </p:cNvSpPr>
          <p:nvPr>
            <p:ph type="body" idx="1"/>
          </p:nvPr>
        </p:nvSpPr>
        <p:spPr>
          <a:xfrm>
            <a:off x="976313" y="4560888"/>
            <a:ext cx="5362575" cy="4321175"/>
          </a:xfrm>
          <a:noFill/>
          <a:ln/>
        </p:spPr>
        <p:txBody>
          <a:bodyPr/>
          <a:lstStyle/>
          <a:p>
            <a:endParaRPr lang="en-US" smtClean="0"/>
          </a:p>
          <a:p>
            <a:endParaRPr lang="en-US" smtClean="0"/>
          </a:p>
        </p:txBody>
      </p:sp>
      <p:sp>
        <p:nvSpPr>
          <p:cNvPr id="76803" name="Text Box 4"/>
          <p:cNvSpPr txBox="1">
            <a:spLocks noChangeArrowheads="1"/>
          </p:cNvSpPr>
          <p:nvPr/>
        </p:nvSpPr>
        <p:spPr bwMode="auto">
          <a:xfrm>
            <a:off x="769938" y="4621213"/>
            <a:ext cx="6353175" cy="5578475"/>
          </a:xfrm>
          <a:prstGeom prst="rect">
            <a:avLst/>
          </a:prstGeom>
          <a:noFill/>
          <a:ln w="9525">
            <a:noFill/>
            <a:miter lim="800000"/>
            <a:headEnd/>
            <a:tailEnd/>
          </a:ln>
        </p:spPr>
        <p:txBody>
          <a:bodyPr wrap="none" lIns="95063" tIns="47531" rIns="95063" bIns="47531">
            <a:spAutoFit/>
          </a:bodyPr>
          <a:lstStyle/>
          <a:p>
            <a:pPr defTabSz="950913" eaLnBrk="0" hangingPunct="0"/>
            <a:r>
              <a:rPr lang="en-US" sz="1200">
                <a:latin typeface="Times"/>
              </a:rPr>
              <a:t>In summary,</a:t>
            </a:r>
            <a:r>
              <a:rPr lang="en-US" sz="2500">
                <a:latin typeface="Times"/>
              </a:rPr>
              <a:t> </a:t>
            </a:r>
            <a:r>
              <a:rPr lang="en-US" sz="1200">
                <a:latin typeface="Times"/>
              </a:rPr>
              <a:t>let’s take one more look at the benefits your charity can realize by </a:t>
            </a:r>
          </a:p>
          <a:p>
            <a:pPr defTabSz="950913" eaLnBrk="0" hangingPunct="0"/>
            <a:r>
              <a:rPr lang="en-US" sz="1200">
                <a:latin typeface="Times"/>
              </a:rPr>
              <a:t>re-insuring your charitable gift annuities with an insurance company.</a:t>
            </a:r>
          </a:p>
          <a:p>
            <a:pPr defTabSz="950913" eaLnBrk="0" hangingPunct="0"/>
            <a:endParaRPr lang="en-US" sz="1200">
              <a:latin typeface="Times"/>
            </a:endParaRPr>
          </a:p>
          <a:p>
            <a:pPr defTabSz="950913" eaLnBrk="0" hangingPunct="0"/>
            <a:r>
              <a:rPr lang="en-US" sz="1200">
                <a:latin typeface="Times"/>
              </a:rPr>
              <a:t>First, you can take advantage of our expertise and leverage the large scale of our </a:t>
            </a:r>
          </a:p>
          <a:p>
            <a:pPr defTabSz="950913" eaLnBrk="0" hangingPunct="0"/>
            <a:r>
              <a:rPr lang="en-US" sz="1200">
                <a:latin typeface="Times"/>
              </a:rPr>
              <a:t>annuity operations, rather than try to be miniature insurance companies yourselves.</a:t>
            </a:r>
          </a:p>
          <a:p>
            <a:pPr defTabSz="950913" eaLnBrk="0" hangingPunct="0"/>
            <a:endParaRPr lang="en-US" sz="1200">
              <a:latin typeface="Times"/>
            </a:endParaRPr>
          </a:p>
          <a:p>
            <a:pPr defTabSz="950913" eaLnBrk="0" hangingPunct="0"/>
            <a:r>
              <a:rPr lang="en-US" sz="1200">
                <a:latin typeface="Times"/>
              </a:rPr>
              <a:t>Second, by taking advantage of an insurer’s large, pooled mortality experience, you can dampen</a:t>
            </a:r>
          </a:p>
          <a:p>
            <a:pPr defTabSz="950913" eaLnBrk="0" hangingPunct="0"/>
            <a:r>
              <a:rPr lang="en-US" sz="1200">
                <a:latin typeface="Times"/>
              </a:rPr>
              <a:t>or reduce the effects that unexpected variances in individual donors’ mortality can have</a:t>
            </a:r>
          </a:p>
          <a:p>
            <a:pPr defTabSz="950913" eaLnBrk="0" hangingPunct="0"/>
            <a:r>
              <a:rPr lang="en-US" sz="1200">
                <a:latin typeface="Times"/>
              </a:rPr>
              <a:t>on your gift residuums.</a:t>
            </a:r>
          </a:p>
          <a:p>
            <a:pPr defTabSz="950913" eaLnBrk="0" hangingPunct="0"/>
            <a:endParaRPr lang="en-US" sz="1200">
              <a:latin typeface="Times"/>
            </a:endParaRPr>
          </a:p>
          <a:p>
            <a:pPr defTabSz="950913" eaLnBrk="0" hangingPunct="0"/>
            <a:r>
              <a:rPr lang="en-US" sz="1200">
                <a:latin typeface="Times"/>
              </a:rPr>
              <a:t>Third, by re-insuring with an insurer, you can transfer all the investment risk, </a:t>
            </a:r>
          </a:p>
          <a:p>
            <a:pPr defTabSz="950913" eaLnBrk="0" hangingPunct="0"/>
            <a:r>
              <a:rPr lang="en-US" sz="1200">
                <a:latin typeface="Times"/>
              </a:rPr>
              <a:t>longevity risk, administrative risk and regulatory risk to the insurer.</a:t>
            </a:r>
          </a:p>
          <a:p>
            <a:pPr defTabSz="950913" eaLnBrk="0" hangingPunct="0"/>
            <a:endParaRPr lang="en-US" sz="1200">
              <a:latin typeface="Times"/>
            </a:endParaRPr>
          </a:p>
          <a:p>
            <a:pPr defTabSz="950913" eaLnBrk="0" hangingPunct="0"/>
            <a:r>
              <a:rPr lang="en-US" sz="1200">
                <a:latin typeface="Times"/>
              </a:rPr>
              <a:t>Fourth, your organization will have instant access to the residuum for each annuity, </a:t>
            </a:r>
          </a:p>
          <a:p>
            <a:pPr defTabSz="950913" eaLnBrk="0" hangingPunct="0"/>
            <a:r>
              <a:rPr lang="en-US" sz="1200">
                <a:latin typeface="Times"/>
              </a:rPr>
              <a:t>putting that money to work instantly to help achieve your charity’s goals.  And if you </a:t>
            </a:r>
          </a:p>
          <a:p>
            <a:pPr defTabSz="950913" eaLnBrk="0" hangingPunct="0"/>
            <a:r>
              <a:rPr lang="en-US" sz="1200">
                <a:latin typeface="Times"/>
              </a:rPr>
              <a:t>are only going to invest that money, you will be able to put it to work 10 or 20 years </a:t>
            </a:r>
          </a:p>
          <a:p>
            <a:pPr defTabSz="950913" eaLnBrk="0" hangingPunct="0"/>
            <a:r>
              <a:rPr lang="en-US" sz="1200">
                <a:latin typeface="Times"/>
              </a:rPr>
              <a:t>sooner than if you issue the annuities yourselves.</a:t>
            </a:r>
          </a:p>
          <a:p>
            <a:pPr defTabSz="950913" eaLnBrk="0" hangingPunct="0"/>
            <a:endParaRPr lang="en-US" sz="1200">
              <a:latin typeface="Times"/>
            </a:endParaRPr>
          </a:p>
          <a:p>
            <a:pPr defTabSz="950913" eaLnBrk="0" hangingPunct="0"/>
            <a:r>
              <a:rPr lang="en-US" sz="1200">
                <a:latin typeface="Times"/>
              </a:rPr>
              <a:t>Finally, and most importantly, your charity will be able to focus on and devote more</a:t>
            </a:r>
          </a:p>
          <a:p>
            <a:pPr defTabSz="950913" eaLnBrk="0" hangingPunct="0"/>
            <a:r>
              <a:rPr lang="en-US" sz="1200">
                <a:latin typeface="Times"/>
              </a:rPr>
              <a:t>of your collective energy to realizing the goals for which your organization was created.</a:t>
            </a:r>
          </a:p>
          <a:p>
            <a:pPr defTabSz="950913" eaLnBrk="0" hangingPunct="0"/>
            <a:endParaRPr lang="en-US" sz="1200">
              <a:latin typeface="Times"/>
            </a:endParaRPr>
          </a:p>
          <a:p>
            <a:pPr defTabSz="950913" eaLnBrk="0" hangingPunct="0"/>
            <a:r>
              <a:rPr lang="en-US" sz="1200">
                <a:latin typeface="Times"/>
              </a:rPr>
              <a:t>Thank you for your time.   I hope you have found this information helpful, and I will be happy</a:t>
            </a:r>
          </a:p>
          <a:p>
            <a:pPr defTabSz="950913" eaLnBrk="0" hangingPunct="0"/>
            <a:r>
              <a:rPr lang="en-US" sz="1200">
                <a:latin typeface="Times"/>
              </a:rPr>
              <a:t>to discuss reinsurance further with any of you – either now or in the future. </a:t>
            </a:r>
          </a:p>
          <a:p>
            <a:pPr defTabSz="950913" eaLnBrk="0" hangingPunct="0"/>
            <a:endParaRPr lang="en-US" sz="1200">
              <a:latin typeface="Times"/>
            </a:endParaRPr>
          </a:p>
          <a:p>
            <a:pPr defTabSz="950913" eaLnBrk="0" hangingPunct="0"/>
            <a:endParaRPr lang="en-US" sz="1200">
              <a:latin typeface="Times"/>
            </a:endParaRPr>
          </a:p>
          <a:p>
            <a:pPr defTabSz="950913" eaLnBrk="0" hangingPunct="0"/>
            <a:endParaRPr lang="en-US" sz="1200">
              <a:latin typeface="Times"/>
            </a:endParaRPr>
          </a:p>
          <a:p>
            <a:pPr defTabSz="950913" eaLnBrk="0" hangingPunct="0"/>
            <a:r>
              <a:rPr lang="en-US" sz="2500">
                <a:latin typeface="Times"/>
              </a:rPr>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717DED81-F8C8-432D-9EC6-B9078D513366}" type="slidenum">
              <a:rPr lang="en-US" smtClean="0"/>
              <a:pPr/>
              <a:t>31</a:t>
            </a:fld>
            <a:endParaRPr lang="en-US" smtClean="0"/>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9875"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p:spPr>
        <p:txBody>
          <a:bodyPr/>
          <a:lstStyle/>
          <a:p>
            <a:fld id="{18E6A514-564D-4794-925C-1E6FBE2026DC}" type="slidenum">
              <a:rPr lang="en-US" smtClean="0"/>
              <a:pPr/>
              <a:t>32</a:t>
            </a:fld>
            <a:endParaRPr lang="en-US" smtClean="0"/>
          </a:p>
        </p:txBody>
      </p:sp>
      <p:sp>
        <p:nvSpPr>
          <p:cNvPr id="819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1923"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p>
            <a:fld id="{0443F840-19FE-4D0F-966F-10F465752DCA}" type="slidenum">
              <a:rPr lang="en-US" smtClean="0"/>
              <a:pPr/>
              <a:t>33</a:t>
            </a:fld>
            <a:endParaRPr lang="en-US" smtClean="0"/>
          </a:p>
        </p:txBody>
      </p:sp>
      <p:sp>
        <p:nvSpPr>
          <p:cNvPr id="839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3971"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p:spPr>
        <p:txBody>
          <a:bodyPr/>
          <a:lstStyle/>
          <a:p>
            <a:fld id="{4153216E-B978-4CD6-A8CA-6374A1C9071C}" type="slidenum">
              <a:rPr lang="en-US" smtClean="0"/>
              <a:pPr/>
              <a:t>34</a:t>
            </a:fld>
            <a:endParaRPr lang="en-US" smtClean="0"/>
          </a:p>
        </p:txBody>
      </p:sp>
      <p:sp>
        <p:nvSpPr>
          <p:cNvPr id="860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6019"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p>
            <a:fld id="{4B00C5FF-CD95-4DF6-BF0D-E8B51F355CFE}" type="slidenum">
              <a:rPr lang="en-US" smtClean="0"/>
              <a:pPr/>
              <a:t>35</a:t>
            </a:fld>
            <a:endParaRPr lang="en-US" smtClean="0"/>
          </a:p>
        </p:txBody>
      </p:sp>
      <p:sp>
        <p:nvSpPr>
          <p:cNvPr id="880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8067"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TextEdit="1"/>
          </p:cNvSpPr>
          <p:nvPr>
            <p:ph type="sldImg"/>
          </p:nvPr>
        </p:nvSpPr>
        <p:spPr bwMode="auto">
          <a:xfrm>
            <a:off x="1239838" y="704850"/>
            <a:ext cx="4810125" cy="3606800"/>
          </a:xfrm>
          <a:noFill/>
          <a:ln>
            <a:solidFill>
              <a:srgbClr val="000000"/>
            </a:solidFill>
            <a:miter lim="800000"/>
            <a:headEnd/>
            <a:tailEnd/>
          </a:ln>
        </p:spPr>
      </p:sp>
      <p:sp>
        <p:nvSpPr>
          <p:cNvPr id="114690" name="Rectangle 3"/>
          <p:cNvSpPr>
            <a:spLocks noGrp="1"/>
          </p:cNvSpPr>
          <p:nvPr>
            <p:ph type="body" idx="1"/>
          </p:nvPr>
        </p:nvSpPr>
        <p:spPr>
          <a:xfrm>
            <a:off x="952500" y="4548188"/>
            <a:ext cx="5386388" cy="4306887"/>
          </a:xfrm>
          <a:noFill/>
          <a:ln/>
        </p:spPr>
        <p:txBody>
          <a:bodyPr/>
          <a:lstStyle/>
          <a:p>
            <a:r>
              <a:rPr lang="en-US" smtClean="0"/>
              <a:t>Read the disclosure on the slide.</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0" y="2409825"/>
            <a:ext cx="5897563" cy="1366838"/>
          </a:xfrm>
          <a:prstGeom prst="rect">
            <a:avLst/>
          </a:prstGeom>
          <a:solidFill>
            <a:srgbClr val="F0B3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2"/>
          <p:cNvPicPr>
            <a:picLocks noChangeArrowheads="1"/>
          </p:cNvPicPr>
          <p:nvPr userDrawn="1"/>
        </p:nvPicPr>
        <p:blipFill>
          <a:blip r:embed="rId2" cstate="print"/>
          <a:srcRect b="2499"/>
          <a:stretch>
            <a:fillRect/>
          </a:stretch>
        </p:blipFill>
        <p:spPr bwMode="auto">
          <a:xfrm>
            <a:off x="5959475" y="2409825"/>
            <a:ext cx="1049338" cy="1371600"/>
          </a:xfrm>
          <a:prstGeom prst="rect">
            <a:avLst/>
          </a:prstGeom>
          <a:noFill/>
          <a:ln w="9525">
            <a:noFill/>
            <a:miter lim="800000"/>
            <a:headEnd/>
            <a:tailEnd/>
          </a:ln>
        </p:spPr>
      </p:pic>
      <p:pic>
        <p:nvPicPr>
          <p:cNvPr id="6" name="Picture 3"/>
          <p:cNvPicPr>
            <a:picLocks noChangeArrowheads="1"/>
          </p:cNvPicPr>
          <p:nvPr userDrawn="1"/>
        </p:nvPicPr>
        <p:blipFill>
          <a:blip r:embed="rId3" cstate="print"/>
          <a:srcRect b="3024"/>
          <a:stretch>
            <a:fillRect/>
          </a:stretch>
        </p:blipFill>
        <p:spPr bwMode="auto">
          <a:xfrm>
            <a:off x="7070725" y="2409825"/>
            <a:ext cx="2073275" cy="1374775"/>
          </a:xfrm>
          <a:prstGeom prst="rect">
            <a:avLst/>
          </a:prstGeom>
          <a:noFill/>
          <a:ln w="9525">
            <a:noFill/>
            <a:miter lim="800000"/>
            <a:headEnd/>
            <a:tailEnd/>
          </a:ln>
        </p:spPr>
      </p:pic>
      <p:pic>
        <p:nvPicPr>
          <p:cNvPr id="7" name="Picture 9" descr="Logo_on_white.jpg"/>
          <p:cNvPicPr>
            <a:picLocks noChangeAspect="1"/>
          </p:cNvPicPr>
          <p:nvPr userDrawn="1"/>
        </p:nvPicPr>
        <p:blipFill>
          <a:blip r:embed="rId4" cstate="print"/>
          <a:srcRect/>
          <a:stretch>
            <a:fillRect/>
          </a:stretch>
        </p:blipFill>
        <p:spPr bwMode="auto">
          <a:xfrm>
            <a:off x="333375" y="1219200"/>
            <a:ext cx="2667000" cy="874713"/>
          </a:xfrm>
          <a:prstGeom prst="rect">
            <a:avLst/>
          </a:prstGeom>
          <a:noFill/>
          <a:ln w="9525">
            <a:noFill/>
            <a:miter lim="800000"/>
            <a:headEnd/>
            <a:tailEnd/>
          </a:ln>
        </p:spPr>
      </p:pic>
      <p:sp>
        <p:nvSpPr>
          <p:cNvPr id="8" name="TextBox 7"/>
          <p:cNvSpPr txBox="1"/>
          <p:nvPr userDrawn="1"/>
        </p:nvSpPr>
        <p:spPr>
          <a:xfrm>
            <a:off x="228600" y="6505575"/>
            <a:ext cx="4335463" cy="276225"/>
          </a:xfrm>
          <a:prstGeom prst="rect">
            <a:avLst/>
          </a:prstGeom>
          <a:noFill/>
        </p:spPr>
        <p:txBody>
          <a:bodyPr wrap="none">
            <a:spAutoFit/>
          </a:bodyPr>
          <a:lstStyle/>
          <a:p>
            <a:pPr fontAlgn="auto">
              <a:spcBef>
                <a:spcPts val="0"/>
              </a:spcBef>
              <a:spcAft>
                <a:spcPts val="0"/>
              </a:spcAft>
              <a:defRPr/>
            </a:pPr>
            <a:r>
              <a:rPr lang="en-US" sz="1200" dirty="0">
                <a:solidFill>
                  <a:srgbClr val="005288"/>
                </a:solidFill>
                <a:latin typeface="+mn-lt"/>
                <a:cs typeface="+mn-cs"/>
              </a:rPr>
              <a:t>Fundraising  </a:t>
            </a:r>
            <a:r>
              <a:rPr lang="en-US" baseline="-14000" dirty="0">
                <a:solidFill>
                  <a:srgbClr val="005288"/>
                </a:solidFill>
                <a:latin typeface="+mn-lt"/>
                <a:cs typeface="+mn-cs"/>
              </a:rPr>
              <a:t>~</a:t>
            </a:r>
            <a:r>
              <a:rPr lang="en-US" sz="1200" dirty="0">
                <a:solidFill>
                  <a:srgbClr val="005288"/>
                </a:solidFill>
                <a:latin typeface="+mn-lt"/>
                <a:cs typeface="+mn-cs"/>
              </a:rPr>
              <a:t>  Corporate Social Engagement  </a:t>
            </a:r>
            <a:r>
              <a:rPr lang="en-US" baseline="-14000" dirty="0">
                <a:solidFill>
                  <a:srgbClr val="005288"/>
                </a:solidFill>
                <a:latin typeface="+mn-lt"/>
                <a:cs typeface="+mn-cs"/>
              </a:rPr>
              <a:t>~ </a:t>
            </a:r>
            <a:r>
              <a:rPr lang="en-US" sz="1200" baseline="-14000" dirty="0">
                <a:solidFill>
                  <a:srgbClr val="005288"/>
                </a:solidFill>
                <a:latin typeface="+mn-lt"/>
                <a:cs typeface="+mn-cs"/>
              </a:rPr>
              <a:t> </a:t>
            </a:r>
            <a:r>
              <a:rPr lang="en-US" sz="1200" dirty="0">
                <a:solidFill>
                  <a:srgbClr val="005288"/>
                </a:solidFill>
                <a:latin typeface="+mn-lt"/>
                <a:cs typeface="+mn-cs"/>
              </a:rPr>
              <a:t>Interactive Services</a:t>
            </a:r>
          </a:p>
        </p:txBody>
      </p:sp>
      <p:sp>
        <p:nvSpPr>
          <p:cNvPr id="9" name="Rectangle 8"/>
          <p:cNvSpPr/>
          <p:nvPr userDrawn="1"/>
        </p:nvSpPr>
        <p:spPr>
          <a:xfrm>
            <a:off x="8305800" y="6248400"/>
            <a:ext cx="45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228600" y="2819400"/>
            <a:ext cx="5334000" cy="457200"/>
          </a:xfrm>
        </p:spPr>
        <p:txBody>
          <a:bodyPr>
            <a:noAutofit/>
          </a:bodyPr>
          <a:lstStyle>
            <a:lvl1pPr marL="0" indent="0" algn="l">
              <a:buNone/>
              <a:defRPr sz="3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0052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 name="Picture 8" descr="logo_on_blue.jpg"/>
          <p:cNvPicPr>
            <a:picLocks noChangeAspect="1"/>
          </p:cNvPicPr>
          <p:nvPr userDrawn="1"/>
        </p:nvPicPr>
        <p:blipFill>
          <a:blip r:embed="rId2" cstate="print"/>
          <a:srcRect/>
          <a:stretch>
            <a:fillRect/>
          </a:stretch>
        </p:blipFill>
        <p:spPr bwMode="auto">
          <a:xfrm>
            <a:off x="811213" y="1868488"/>
            <a:ext cx="2286000" cy="803275"/>
          </a:xfrm>
          <a:prstGeom prst="rect">
            <a:avLst/>
          </a:prstGeom>
          <a:noFill/>
          <a:ln w="9525">
            <a:noFill/>
            <a:miter lim="800000"/>
            <a:headEnd/>
            <a:tailEnd/>
          </a:ln>
        </p:spPr>
      </p:pic>
      <p:sp>
        <p:nvSpPr>
          <p:cNvPr id="5" name="Rectangle 4"/>
          <p:cNvSpPr/>
          <p:nvPr userDrawn="1"/>
        </p:nvSpPr>
        <p:spPr>
          <a:xfrm>
            <a:off x="0" y="1828800"/>
            <a:ext cx="304800" cy="25146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itle 1"/>
          <p:cNvSpPr>
            <a:spLocks noGrp="1"/>
          </p:cNvSpPr>
          <p:nvPr>
            <p:ph type="title"/>
          </p:nvPr>
        </p:nvSpPr>
        <p:spPr>
          <a:xfrm>
            <a:off x="738938" y="3057525"/>
            <a:ext cx="7772400" cy="1362075"/>
          </a:xfrm>
        </p:spPr>
        <p:txBody>
          <a:bodyPr/>
          <a:lstStyle>
            <a:lvl1pPr algn="l">
              <a:defRPr sz="3600" b="0" cap="none">
                <a:solidFill>
                  <a:schemeClr val="bg1"/>
                </a:solidFill>
                <a:latin typeface="+mn-lt"/>
              </a:defRPr>
            </a:lvl1p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Rectangle 4"/>
          <p:cNvSpPr/>
          <p:nvPr userDrawn="1"/>
        </p:nvSpPr>
        <p:spPr>
          <a:xfrm>
            <a:off x="0" y="533400"/>
            <a:ext cx="152400" cy="5867400"/>
          </a:xfrm>
          <a:prstGeom prst="rect">
            <a:avLst/>
          </a:prstGeom>
          <a:solidFill>
            <a:srgbClr val="009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5"/>
          <p:cNvSpPr txBox="1"/>
          <p:nvPr userDrawn="1"/>
        </p:nvSpPr>
        <p:spPr>
          <a:xfrm>
            <a:off x="3124200" y="6604000"/>
            <a:ext cx="4464050" cy="254000"/>
          </a:xfrm>
          <a:prstGeom prst="rect">
            <a:avLst/>
          </a:prstGeom>
          <a:noFill/>
        </p:spPr>
        <p:txBody>
          <a:bodyPr wrap="none">
            <a:spAutoFit/>
          </a:bodyPr>
          <a:lstStyle/>
          <a:p>
            <a:pPr fontAlgn="auto">
              <a:spcBef>
                <a:spcPts val="0"/>
              </a:spcBef>
              <a:spcAft>
                <a:spcPts val="0"/>
              </a:spcAft>
              <a:defRPr/>
            </a:pPr>
            <a:r>
              <a:rPr lang="en-US" sz="1050" dirty="0">
                <a:solidFill>
                  <a:srgbClr val="005288"/>
                </a:solidFill>
                <a:latin typeface="+mn-lt"/>
                <a:cs typeface="+mn-cs"/>
              </a:rPr>
              <a:t>FUNDRAISING  </a:t>
            </a:r>
            <a:r>
              <a:rPr lang="en-US" sz="1050" baseline="-14000" dirty="0">
                <a:solidFill>
                  <a:srgbClr val="005288"/>
                </a:solidFill>
                <a:latin typeface="+mn-lt"/>
                <a:cs typeface="+mn-cs"/>
              </a:rPr>
              <a:t>~</a:t>
            </a:r>
            <a:r>
              <a:rPr lang="en-US" sz="1050" dirty="0">
                <a:solidFill>
                  <a:srgbClr val="005288"/>
                </a:solidFill>
                <a:latin typeface="+mn-lt"/>
                <a:cs typeface="+mn-cs"/>
              </a:rPr>
              <a:t>  CORPORATE SOCIAL ENGAGEMENT  </a:t>
            </a:r>
            <a:r>
              <a:rPr lang="en-US" sz="1050" baseline="-14000" dirty="0">
                <a:solidFill>
                  <a:srgbClr val="005288"/>
                </a:solidFill>
                <a:latin typeface="+mn-lt"/>
                <a:cs typeface="+mn-cs"/>
              </a:rPr>
              <a:t>~  </a:t>
            </a:r>
            <a:r>
              <a:rPr lang="en-US" sz="1050" dirty="0">
                <a:solidFill>
                  <a:srgbClr val="005288"/>
                </a:solidFill>
                <a:latin typeface="+mn-lt"/>
                <a:cs typeface="+mn-cs"/>
              </a:rPr>
              <a:t>INTERACTIVE SERVICES</a:t>
            </a:r>
          </a:p>
        </p:txBody>
      </p:sp>
      <p:pic>
        <p:nvPicPr>
          <p:cNvPr id="6" name="Picture 8" descr="Logo_on_white.jpg"/>
          <p:cNvPicPr>
            <a:picLocks noChangeAspect="1"/>
          </p:cNvPicPr>
          <p:nvPr userDrawn="1"/>
        </p:nvPicPr>
        <p:blipFill>
          <a:blip r:embed="rId2" cstate="print"/>
          <a:srcRect/>
          <a:stretch>
            <a:fillRect/>
          </a:stretch>
        </p:blipFill>
        <p:spPr bwMode="auto">
          <a:xfrm>
            <a:off x="6019800" y="69850"/>
            <a:ext cx="1143000" cy="376238"/>
          </a:xfrm>
          <a:prstGeom prst="rect">
            <a:avLst/>
          </a:prstGeom>
          <a:noFill/>
          <a:ln w="9525">
            <a:noFill/>
            <a:miter lim="800000"/>
            <a:headEnd/>
            <a:tailEnd/>
          </a:ln>
        </p:spPr>
      </p:pic>
      <p:cxnSp>
        <p:nvCxnSpPr>
          <p:cNvPr id="7" name="Straight Connector 7"/>
          <p:cNvCxnSpPr/>
          <p:nvPr userDrawn="1"/>
        </p:nvCxnSpPr>
        <p:spPr>
          <a:xfrm rot="5400000">
            <a:off x="7085807" y="229394"/>
            <a:ext cx="457200" cy="1587"/>
          </a:xfrm>
          <a:prstGeom prst="line">
            <a:avLst/>
          </a:prstGeom>
          <a:ln>
            <a:solidFill>
              <a:srgbClr val="F0B310"/>
            </a:solidFill>
          </a:ln>
        </p:spPr>
        <p:style>
          <a:lnRef idx="1">
            <a:schemeClr val="accent1"/>
          </a:lnRef>
          <a:fillRef idx="0">
            <a:schemeClr val="accent1"/>
          </a:fillRef>
          <a:effectRef idx="0">
            <a:schemeClr val="accent1"/>
          </a:effectRef>
          <a:fontRef idx="minor">
            <a:schemeClr val="tx1"/>
          </a:fontRef>
        </p:style>
      </p:cxnSp>
      <p:sp>
        <p:nvSpPr>
          <p:cNvPr id="8" name="TextBox 8"/>
          <p:cNvSpPr txBox="1"/>
          <p:nvPr userDrawn="1"/>
        </p:nvSpPr>
        <p:spPr>
          <a:xfrm>
            <a:off x="7342188" y="58738"/>
            <a:ext cx="1725612" cy="400050"/>
          </a:xfrm>
          <a:prstGeom prst="rect">
            <a:avLst/>
          </a:prstGeom>
          <a:noFill/>
        </p:spPr>
        <p:txBody>
          <a:bodyPr wrap="none">
            <a:spAutoFit/>
          </a:bodyPr>
          <a:lstStyle/>
          <a:p>
            <a:pPr fontAlgn="auto">
              <a:spcBef>
                <a:spcPts val="0"/>
              </a:spcBef>
              <a:spcAft>
                <a:spcPts val="0"/>
              </a:spcAft>
              <a:defRPr/>
            </a:pPr>
            <a:r>
              <a:rPr lang="en-US" sz="1000" dirty="0">
                <a:solidFill>
                  <a:srgbClr val="009DDC"/>
                </a:solidFill>
                <a:latin typeface="+mn-lt"/>
                <a:cs typeface="+mn-cs"/>
              </a:rPr>
              <a:t>The expertise to do it right.</a:t>
            </a:r>
            <a:br>
              <a:rPr lang="en-US" sz="1000" dirty="0">
                <a:solidFill>
                  <a:srgbClr val="009DDC"/>
                </a:solidFill>
                <a:latin typeface="+mn-lt"/>
                <a:cs typeface="+mn-cs"/>
              </a:rPr>
            </a:br>
            <a:r>
              <a:rPr lang="en-US" sz="1000" dirty="0">
                <a:solidFill>
                  <a:srgbClr val="009DDC"/>
                </a:solidFill>
                <a:latin typeface="+mn-lt"/>
                <a:cs typeface="+mn-cs"/>
              </a:rPr>
              <a:t>The passion to see it through.</a:t>
            </a:r>
          </a:p>
        </p:txBody>
      </p:sp>
      <p:sp>
        <p:nvSpPr>
          <p:cNvPr id="9" name="Rectangle 9"/>
          <p:cNvSpPr/>
          <p:nvPr userDrawn="1"/>
        </p:nvSpPr>
        <p:spPr>
          <a:xfrm>
            <a:off x="7589838" y="6629400"/>
            <a:ext cx="1554162" cy="228600"/>
          </a:xfrm>
          <a:prstGeom prst="rect">
            <a:avLst/>
          </a:prstGeom>
          <a:solidFill>
            <a:srgbClr val="F0B3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10"/>
          <p:cNvSpPr txBox="1"/>
          <p:nvPr userDrawn="1"/>
        </p:nvSpPr>
        <p:spPr>
          <a:xfrm>
            <a:off x="7620000" y="6618288"/>
            <a:ext cx="1443038" cy="246062"/>
          </a:xfrm>
          <a:prstGeom prst="rect">
            <a:avLst/>
          </a:prstGeom>
          <a:noFill/>
        </p:spPr>
        <p:txBody>
          <a:bodyPr wrap="none">
            <a:spAutoFit/>
          </a:bodyPr>
          <a:lstStyle/>
          <a:p>
            <a:pPr fontAlgn="auto">
              <a:spcBef>
                <a:spcPts val="0"/>
              </a:spcBef>
              <a:spcAft>
                <a:spcPts val="0"/>
              </a:spcAft>
              <a:defRPr/>
            </a:pPr>
            <a:r>
              <a:rPr lang="en-US" sz="1000" dirty="0">
                <a:solidFill>
                  <a:schemeClr val="bg1"/>
                </a:solidFill>
                <a:latin typeface="+mn-lt"/>
                <a:cs typeface="+mn-cs"/>
              </a:rPr>
              <a:t>ChangingOurWorld.com</a:t>
            </a:r>
          </a:p>
        </p:txBody>
      </p:sp>
      <p:sp>
        <p:nvSpPr>
          <p:cNvPr id="11" name="Slide Number Placeholder 4"/>
          <p:cNvSpPr txBox="1">
            <a:spLocks/>
          </p:cNvSpPr>
          <p:nvPr userDrawn="1"/>
        </p:nvSpPr>
        <p:spPr>
          <a:xfrm>
            <a:off x="152400" y="6492875"/>
            <a:ext cx="381000" cy="365125"/>
          </a:xfrm>
          <a:prstGeom prst="rect">
            <a:avLst/>
          </a:prstGeom>
        </p:spPr>
        <p:txBody>
          <a:bodyPr anchor="ctr"/>
          <a:lstStyle>
            <a:lvl1pPr>
              <a:defRPr/>
            </a:lvl1pPr>
          </a:lstStyle>
          <a:p>
            <a:pPr algn="r" fontAlgn="auto">
              <a:spcBef>
                <a:spcPts val="0"/>
              </a:spcBef>
              <a:spcAft>
                <a:spcPts val="0"/>
              </a:spcAft>
              <a:defRPr/>
            </a:pPr>
            <a:fld id="{740E7B20-CC51-43EF-90AB-EE113DB03BF0}" type="slidenum">
              <a:rPr lang="en-US" sz="1200" smtClean="0">
                <a:solidFill>
                  <a:schemeClr val="tx1">
                    <a:tint val="75000"/>
                  </a:schemeClr>
                </a:solidFill>
                <a:latin typeface="+mn-lt"/>
                <a:cs typeface="+mn-cs"/>
              </a:rPr>
              <a:pPr algn="r" fontAlgn="auto">
                <a:spcBef>
                  <a:spcPts val="0"/>
                </a:spcBef>
                <a:spcAft>
                  <a:spcPts val="0"/>
                </a:spcAft>
                <a:defRPr/>
              </a:pPr>
              <a:t>‹#›</a:t>
            </a:fld>
            <a:endParaRPr lang="en-US" sz="1200">
              <a:solidFill>
                <a:schemeClr val="tx1">
                  <a:tint val="75000"/>
                </a:schemeClr>
              </a:solidFill>
              <a:latin typeface="+mn-lt"/>
              <a:cs typeface="+mn-cs"/>
            </a:endParaRPr>
          </a:p>
        </p:txBody>
      </p:sp>
      <p:sp>
        <p:nvSpPr>
          <p:cNvPr id="3" name="Content Placeholder 2"/>
          <p:cNvSpPr>
            <a:spLocks noGrp="1"/>
          </p:cNvSpPr>
          <p:nvPr>
            <p:ph idx="1"/>
          </p:nvPr>
        </p:nvSpPr>
        <p:spPr>
          <a:xfrm>
            <a:off x="228600" y="1600200"/>
            <a:ext cx="8659906" cy="4800600"/>
          </a:xfrm>
          <a:noFill/>
          <a:ln w="9525">
            <a:noFill/>
            <a:miter lim="800000"/>
            <a:headEnd/>
            <a:tailEnd/>
          </a:ln>
        </p:spPr>
        <p:txBody>
          <a:bodyPr/>
          <a:lstStyle>
            <a:lvl1pPr algn="l" rtl="0" eaLnBrk="0" fontAlgn="base" hangingPunct="0">
              <a:spcBef>
                <a:spcPct val="20000"/>
              </a:spcBef>
              <a:spcAft>
                <a:spcPct val="0"/>
              </a:spcAft>
              <a:buFont typeface="Arial" charset="0"/>
              <a:defRPr lang="en-US" sz="2400" kern="1200" smtClean="0">
                <a:solidFill>
                  <a:srgbClr val="005288"/>
                </a:solidFill>
                <a:latin typeface="+mn-lt"/>
                <a:ea typeface="+mn-ea"/>
                <a:cs typeface="+mn-cs"/>
              </a:defRPr>
            </a:lvl1pPr>
            <a:lvl2pPr algn="l" rtl="0" eaLnBrk="0" fontAlgn="base" hangingPunct="0">
              <a:spcBef>
                <a:spcPct val="20000"/>
              </a:spcBef>
              <a:spcAft>
                <a:spcPct val="0"/>
              </a:spcAft>
              <a:buFont typeface="Arial" charset="0"/>
              <a:defRPr lang="en-US" sz="2400" kern="1200" smtClean="0">
                <a:solidFill>
                  <a:srgbClr val="005288"/>
                </a:solidFill>
                <a:latin typeface="+mn-lt"/>
                <a:ea typeface="+mn-ea"/>
                <a:cs typeface="+mn-cs"/>
              </a:defRPr>
            </a:lvl2pPr>
            <a:lvl3pPr algn="l" rtl="0" eaLnBrk="0" fontAlgn="base" hangingPunct="0">
              <a:spcBef>
                <a:spcPct val="20000"/>
              </a:spcBef>
              <a:spcAft>
                <a:spcPct val="0"/>
              </a:spcAft>
              <a:buFont typeface="Arial" charset="0"/>
              <a:defRPr lang="en-US" sz="2400" kern="1200" smtClean="0">
                <a:solidFill>
                  <a:srgbClr val="005288"/>
                </a:solidFill>
                <a:latin typeface="+mn-lt"/>
                <a:ea typeface="+mn-ea"/>
                <a:cs typeface="+mn-cs"/>
              </a:defRPr>
            </a:lvl3pPr>
            <a:lvl4pPr algn="l" rtl="0" eaLnBrk="0" fontAlgn="base" hangingPunct="0">
              <a:spcBef>
                <a:spcPct val="20000"/>
              </a:spcBef>
              <a:spcAft>
                <a:spcPct val="0"/>
              </a:spcAft>
              <a:buFont typeface="Arial" charset="0"/>
              <a:defRPr lang="en-US" sz="2400" kern="1200" smtClean="0">
                <a:solidFill>
                  <a:srgbClr val="005288"/>
                </a:solidFill>
                <a:latin typeface="+mn-lt"/>
                <a:ea typeface="+mn-ea"/>
                <a:cs typeface="+mn-cs"/>
              </a:defRPr>
            </a:lvl4pPr>
            <a:lvl5pPr algn="l" rtl="0" eaLnBrk="0" fontAlgn="base" hangingPunct="0">
              <a:spcBef>
                <a:spcPct val="20000"/>
              </a:spcBef>
              <a:spcAft>
                <a:spcPct val="0"/>
              </a:spcAft>
              <a:buFont typeface="Arial" charset="0"/>
              <a:defRPr lang="en-US" sz="2400" kern="1200">
                <a:solidFill>
                  <a:srgbClr val="005288"/>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Title 1"/>
          <p:cNvSpPr>
            <a:spLocks noGrp="1"/>
          </p:cNvSpPr>
          <p:nvPr>
            <p:ph type="title"/>
          </p:nvPr>
        </p:nvSpPr>
        <p:spPr>
          <a:xfrm>
            <a:off x="228600" y="551328"/>
            <a:ext cx="8659906" cy="972671"/>
          </a:xfrm>
        </p:spPr>
        <p:txBody>
          <a:bodyPr>
            <a:normAutofit/>
          </a:bodyPr>
          <a:lstStyle>
            <a:lvl1pPr algn="l">
              <a:defRPr sz="3000">
                <a:solidFill>
                  <a:srgbClr val="F0B310"/>
                </a:solidFill>
                <a:latin typeface="+mn-lt"/>
              </a:defRPr>
            </a:lvl1pPr>
          </a:lstStyle>
          <a:p>
            <a:r>
              <a:rPr lang="en-US" dirty="0" smtClean="0"/>
              <a:t>Click to edit Master title style</a:t>
            </a:r>
            <a:endParaRPr lang="en-US" dirty="0"/>
          </a:p>
        </p:txBody>
      </p:sp>
      <p:sp>
        <p:nvSpPr>
          <p:cNvPr id="12" name="Rectangle 6"/>
          <p:cNvSpPr>
            <a:spLocks noGrp="1" noChangeArrowheads="1"/>
          </p:cNvSpPr>
          <p:nvPr>
            <p:ph type="sldNum" sz="quarter" idx="10"/>
          </p:nvPr>
        </p:nvSpPr>
        <p:spPr/>
        <p:txBody>
          <a:bodyPr/>
          <a:lstStyle>
            <a:lvl1pPr>
              <a:defRPr/>
            </a:lvl1pPr>
          </a:lstStyle>
          <a:p>
            <a:pPr>
              <a:defRPr/>
            </a:pPr>
            <a:fld id="{DA0D38CE-2C45-4C5A-AD69-CA985C38BFDB}" type="slidenum">
              <a:rPr/>
              <a:pPr>
                <a:def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2"/>
          <p:cNvSpPr/>
          <p:nvPr userDrawn="1"/>
        </p:nvSpPr>
        <p:spPr>
          <a:xfrm>
            <a:off x="0" y="533400"/>
            <a:ext cx="152400" cy="5867400"/>
          </a:xfrm>
          <a:prstGeom prst="rect">
            <a:avLst/>
          </a:prstGeom>
          <a:solidFill>
            <a:srgbClr val="009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3"/>
          <p:cNvSpPr txBox="1"/>
          <p:nvPr userDrawn="1"/>
        </p:nvSpPr>
        <p:spPr>
          <a:xfrm>
            <a:off x="3124200" y="6604000"/>
            <a:ext cx="4464050" cy="254000"/>
          </a:xfrm>
          <a:prstGeom prst="rect">
            <a:avLst/>
          </a:prstGeom>
          <a:noFill/>
        </p:spPr>
        <p:txBody>
          <a:bodyPr wrap="none">
            <a:spAutoFit/>
          </a:bodyPr>
          <a:lstStyle/>
          <a:p>
            <a:pPr fontAlgn="auto">
              <a:spcBef>
                <a:spcPts val="0"/>
              </a:spcBef>
              <a:spcAft>
                <a:spcPts val="0"/>
              </a:spcAft>
              <a:defRPr/>
            </a:pPr>
            <a:r>
              <a:rPr lang="en-US" sz="1050" dirty="0">
                <a:solidFill>
                  <a:srgbClr val="005288"/>
                </a:solidFill>
                <a:latin typeface="+mn-lt"/>
                <a:cs typeface="+mn-cs"/>
              </a:rPr>
              <a:t>FUNDRAISING  </a:t>
            </a:r>
            <a:r>
              <a:rPr lang="en-US" sz="1050" baseline="-14000" dirty="0">
                <a:solidFill>
                  <a:srgbClr val="005288"/>
                </a:solidFill>
                <a:latin typeface="+mn-lt"/>
                <a:cs typeface="+mn-cs"/>
              </a:rPr>
              <a:t>~</a:t>
            </a:r>
            <a:r>
              <a:rPr lang="en-US" sz="1050" dirty="0">
                <a:solidFill>
                  <a:srgbClr val="005288"/>
                </a:solidFill>
                <a:latin typeface="+mn-lt"/>
                <a:cs typeface="+mn-cs"/>
              </a:rPr>
              <a:t>  CORPORATE SOCIAL ENGAGEMENT  </a:t>
            </a:r>
            <a:r>
              <a:rPr lang="en-US" sz="1050" baseline="-14000" dirty="0">
                <a:solidFill>
                  <a:srgbClr val="005288"/>
                </a:solidFill>
                <a:latin typeface="+mn-lt"/>
                <a:cs typeface="+mn-cs"/>
              </a:rPr>
              <a:t>~  </a:t>
            </a:r>
            <a:r>
              <a:rPr lang="en-US" sz="1050" dirty="0">
                <a:solidFill>
                  <a:srgbClr val="005288"/>
                </a:solidFill>
                <a:latin typeface="+mn-lt"/>
                <a:cs typeface="+mn-cs"/>
              </a:rPr>
              <a:t>INTERACTIVE SERVICES</a:t>
            </a:r>
          </a:p>
        </p:txBody>
      </p:sp>
      <p:pic>
        <p:nvPicPr>
          <p:cNvPr id="6" name="Picture 8" descr="Logo_on_white.jpg"/>
          <p:cNvPicPr>
            <a:picLocks noChangeAspect="1"/>
          </p:cNvPicPr>
          <p:nvPr userDrawn="1"/>
        </p:nvPicPr>
        <p:blipFill>
          <a:blip r:embed="rId2" cstate="print"/>
          <a:srcRect/>
          <a:stretch>
            <a:fillRect/>
          </a:stretch>
        </p:blipFill>
        <p:spPr bwMode="auto">
          <a:xfrm>
            <a:off x="6019800" y="69850"/>
            <a:ext cx="1143000" cy="376238"/>
          </a:xfrm>
          <a:prstGeom prst="rect">
            <a:avLst/>
          </a:prstGeom>
          <a:noFill/>
          <a:ln w="9525">
            <a:noFill/>
            <a:miter lim="800000"/>
            <a:headEnd/>
            <a:tailEnd/>
          </a:ln>
        </p:spPr>
      </p:pic>
      <p:cxnSp>
        <p:nvCxnSpPr>
          <p:cNvPr id="7" name="Straight Connector 5"/>
          <p:cNvCxnSpPr/>
          <p:nvPr userDrawn="1"/>
        </p:nvCxnSpPr>
        <p:spPr>
          <a:xfrm rot="5400000">
            <a:off x="7085807" y="229394"/>
            <a:ext cx="457200" cy="1587"/>
          </a:xfrm>
          <a:prstGeom prst="line">
            <a:avLst/>
          </a:prstGeom>
          <a:ln>
            <a:solidFill>
              <a:srgbClr val="F0B310"/>
            </a:solidFill>
          </a:ln>
        </p:spPr>
        <p:style>
          <a:lnRef idx="1">
            <a:schemeClr val="accent1"/>
          </a:lnRef>
          <a:fillRef idx="0">
            <a:schemeClr val="accent1"/>
          </a:fillRef>
          <a:effectRef idx="0">
            <a:schemeClr val="accent1"/>
          </a:effectRef>
          <a:fontRef idx="minor">
            <a:schemeClr val="tx1"/>
          </a:fontRef>
        </p:style>
      </p:cxnSp>
      <p:sp>
        <p:nvSpPr>
          <p:cNvPr id="8" name="TextBox 6"/>
          <p:cNvSpPr txBox="1"/>
          <p:nvPr userDrawn="1"/>
        </p:nvSpPr>
        <p:spPr>
          <a:xfrm>
            <a:off x="7342188" y="58738"/>
            <a:ext cx="1725612" cy="400050"/>
          </a:xfrm>
          <a:prstGeom prst="rect">
            <a:avLst/>
          </a:prstGeom>
          <a:noFill/>
        </p:spPr>
        <p:txBody>
          <a:bodyPr wrap="none">
            <a:spAutoFit/>
          </a:bodyPr>
          <a:lstStyle/>
          <a:p>
            <a:pPr fontAlgn="auto">
              <a:spcBef>
                <a:spcPts val="0"/>
              </a:spcBef>
              <a:spcAft>
                <a:spcPts val="0"/>
              </a:spcAft>
              <a:defRPr/>
            </a:pPr>
            <a:r>
              <a:rPr lang="en-US" sz="1000" dirty="0">
                <a:solidFill>
                  <a:srgbClr val="009DDC"/>
                </a:solidFill>
                <a:latin typeface="+mn-lt"/>
                <a:cs typeface="+mn-cs"/>
              </a:rPr>
              <a:t>The expertise to do it right.</a:t>
            </a:r>
            <a:br>
              <a:rPr lang="en-US" sz="1000" dirty="0">
                <a:solidFill>
                  <a:srgbClr val="009DDC"/>
                </a:solidFill>
                <a:latin typeface="+mn-lt"/>
                <a:cs typeface="+mn-cs"/>
              </a:rPr>
            </a:br>
            <a:r>
              <a:rPr lang="en-US" sz="1000" dirty="0">
                <a:solidFill>
                  <a:srgbClr val="009DDC"/>
                </a:solidFill>
                <a:latin typeface="+mn-lt"/>
                <a:cs typeface="+mn-cs"/>
              </a:rPr>
              <a:t>The passion to see it through.</a:t>
            </a:r>
          </a:p>
        </p:txBody>
      </p:sp>
      <p:sp>
        <p:nvSpPr>
          <p:cNvPr id="9" name="Rectangle 7"/>
          <p:cNvSpPr/>
          <p:nvPr userDrawn="1"/>
        </p:nvSpPr>
        <p:spPr>
          <a:xfrm>
            <a:off x="7589838" y="6629400"/>
            <a:ext cx="1554162" cy="228600"/>
          </a:xfrm>
          <a:prstGeom prst="rect">
            <a:avLst/>
          </a:prstGeom>
          <a:solidFill>
            <a:srgbClr val="F0B3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8"/>
          <p:cNvSpPr txBox="1"/>
          <p:nvPr userDrawn="1"/>
        </p:nvSpPr>
        <p:spPr>
          <a:xfrm>
            <a:off x="7620000" y="6618288"/>
            <a:ext cx="1443038" cy="246062"/>
          </a:xfrm>
          <a:prstGeom prst="rect">
            <a:avLst/>
          </a:prstGeom>
          <a:noFill/>
        </p:spPr>
        <p:txBody>
          <a:bodyPr wrap="none">
            <a:spAutoFit/>
          </a:bodyPr>
          <a:lstStyle/>
          <a:p>
            <a:pPr fontAlgn="auto">
              <a:spcBef>
                <a:spcPts val="0"/>
              </a:spcBef>
              <a:spcAft>
                <a:spcPts val="0"/>
              </a:spcAft>
              <a:defRPr/>
            </a:pPr>
            <a:r>
              <a:rPr lang="en-US" sz="1000" dirty="0">
                <a:solidFill>
                  <a:schemeClr val="bg1"/>
                </a:solidFill>
                <a:latin typeface="+mn-lt"/>
                <a:cs typeface="+mn-cs"/>
              </a:rPr>
              <a:t>ChangingOurWorld.com</a:t>
            </a:r>
          </a:p>
        </p:txBody>
      </p:sp>
      <p:sp>
        <p:nvSpPr>
          <p:cNvPr id="13" name="Text Placeholder 12"/>
          <p:cNvSpPr>
            <a:spLocks noGrp="1"/>
          </p:cNvSpPr>
          <p:nvPr>
            <p:ph type="body" sz="quarter" idx="11"/>
          </p:nvPr>
        </p:nvSpPr>
        <p:spPr>
          <a:xfrm>
            <a:off x="228600" y="1600200"/>
            <a:ext cx="8659906" cy="4787153"/>
          </a:xfrm>
        </p:spPr>
        <p:txBody>
          <a:bodyPr/>
          <a:lstStyle>
            <a:lvl1pPr>
              <a:defRPr sz="2400">
                <a:solidFill>
                  <a:srgbClr val="005288"/>
                </a:solidFill>
              </a:defRPr>
            </a:lvl1pPr>
            <a:lvl2pPr>
              <a:defRPr sz="2000">
                <a:solidFill>
                  <a:srgbClr val="005288"/>
                </a:solidFill>
              </a:defRPr>
            </a:lvl2pPr>
            <a:lvl3pPr>
              <a:defRPr sz="1800">
                <a:solidFill>
                  <a:srgbClr val="005288"/>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2" name="Title 1"/>
          <p:cNvSpPr>
            <a:spLocks noGrp="1"/>
          </p:cNvSpPr>
          <p:nvPr>
            <p:ph type="title"/>
          </p:nvPr>
        </p:nvSpPr>
        <p:spPr>
          <a:xfrm>
            <a:off x="228600" y="551328"/>
            <a:ext cx="8659906" cy="972671"/>
          </a:xfrm>
        </p:spPr>
        <p:txBody>
          <a:bodyPr>
            <a:normAutofit/>
          </a:bodyPr>
          <a:lstStyle>
            <a:lvl1pPr algn="l">
              <a:defRPr sz="3000">
                <a:solidFill>
                  <a:srgbClr val="F0B310"/>
                </a:solidFill>
                <a:latin typeface="+mn-lt"/>
              </a:defRPr>
            </a:lvl1pPr>
          </a:lstStyle>
          <a:p>
            <a:r>
              <a:rPr lang="en-US" dirty="0" smtClean="0"/>
              <a:t>Click to edit Master title style</a:t>
            </a:r>
            <a:endParaRPr lang="en-US" dirty="0"/>
          </a:p>
        </p:txBody>
      </p:sp>
      <p:sp>
        <p:nvSpPr>
          <p:cNvPr id="11" name="Slide Number Placeholder 4"/>
          <p:cNvSpPr>
            <a:spLocks noGrp="1"/>
          </p:cNvSpPr>
          <p:nvPr>
            <p:ph type="sldNum" sz="quarter" idx="12"/>
          </p:nvPr>
        </p:nvSpPr>
        <p:spPr>
          <a:xfrm>
            <a:off x="152400" y="6492875"/>
            <a:ext cx="381000" cy="365125"/>
          </a:xfrm>
        </p:spPr>
        <p:txBody>
          <a:bodyPr/>
          <a:lstStyle>
            <a:lvl1pPr>
              <a:defRPr/>
            </a:lvl1pPr>
          </a:lstStyle>
          <a:p>
            <a:pPr>
              <a:defRPr/>
            </a:pPr>
            <a:fld id="{71556DD2-FFCA-4EC2-AC75-C4199D79E6FC}" type="slidenum">
              <a:rPr/>
              <a:pPr>
                <a:defRPr/>
              </a:pPr>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Rectangle 2"/>
          <p:cNvSpPr/>
          <p:nvPr userDrawn="1"/>
        </p:nvSpPr>
        <p:spPr>
          <a:xfrm>
            <a:off x="0" y="533400"/>
            <a:ext cx="152400" cy="5867400"/>
          </a:xfrm>
          <a:prstGeom prst="rect">
            <a:avLst/>
          </a:prstGeom>
          <a:solidFill>
            <a:srgbClr val="009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p:nvPr userDrawn="1"/>
        </p:nvSpPr>
        <p:spPr>
          <a:xfrm>
            <a:off x="3124200" y="6604000"/>
            <a:ext cx="4464050" cy="254000"/>
          </a:xfrm>
          <a:prstGeom prst="rect">
            <a:avLst/>
          </a:prstGeom>
          <a:noFill/>
        </p:spPr>
        <p:txBody>
          <a:bodyPr wrap="none">
            <a:spAutoFit/>
          </a:bodyPr>
          <a:lstStyle/>
          <a:p>
            <a:pPr fontAlgn="auto">
              <a:spcBef>
                <a:spcPts val="0"/>
              </a:spcBef>
              <a:spcAft>
                <a:spcPts val="0"/>
              </a:spcAft>
              <a:defRPr/>
            </a:pPr>
            <a:r>
              <a:rPr lang="en-US" sz="1050" dirty="0">
                <a:solidFill>
                  <a:srgbClr val="005288"/>
                </a:solidFill>
                <a:latin typeface="+mn-lt"/>
                <a:cs typeface="+mn-cs"/>
              </a:rPr>
              <a:t>FUNDRAISING  </a:t>
            </a:r>
            <a:r>
              <a:rPr lang="en-US" sz="1050" baseline="-14000" dirty="0">
                <a:solidFill>
                  <a:srgbClr val="005288"/>
                </a:solidFill>
                <a:latin typeface="+mn-lt"/>
                <a:cs typeface="+mn-cs"/>
              </a:rPr>
              <a:t>~</a:t>
            </a:r>
            <a:r>
              <a:rPr lang="en-US" sz="1050" dirty="0">
                <a:solidFill>
                  <a:srgbClr val="005288"/>
                </a:solidFill>
                <a:latin typeface="+mn-lt"/>
                <a:cs typeface="+mn-cs"/>
              </a:rPr>
              <a:t>  CORPORATE SOCIAL ENGAGEMENT  </a:t>
            </a:r>
            <a:r>
              <a:rPr lang="en-US" sz="1050" baseline="-14000" dirty="0">
                <a:solidFill>
                  <a:srgbClr val="005288"/>
                </a:solidFill>
                <a:latin typeface="+mn-lt"/>
                <a:cs typeface="+mn-cs"/>
              </a:rPr>
              <a:t>~  </a:t>
            </a:r>
            <a:r>
              <a:rPr lang="en-US" sz="1050" dirty="0">
                <a:solidFill>
                  <a:srgbClr val="005288"/>
                </a:solidFill>
                <a:latin typeface="+mn-lt"/>
                <a:cs typeface="+mn-cs"/>
              </a:rPr>
              <a:t>INTERACTIVE SERVICES</a:t>
            </a:r>
          </a:p>
        </p:txBody>
      </p:sp>
      <p:pic>
        <p:nvPicPr>
          <p:cNvPr id="5" name="Picture 8" descr="Logo_on_white.jpg"/>
          <p:cNvPicPr>
            <a:picLocks noChangeAspect="1"/>
          </p:cNvPicPr>
          <p:nvPr userDrawn="1"/>
        </p:nvPicPr>
        <p:blipFill>
          <a:blip r:embed="rId2" cstate="print"/>
          <a:srcRect/>
          <a:stretch>
            <a:fillRect/>
          </a:stretch>
        </p:blipFill>
        <p:spPr bwMode="auto">
          <a:xfrm>
            <a:off x="6019800" y="69850"/>
            <a:ext cx="1143000" cy="376238"/>
          </a:xfrm>
          <a:prstGeom prst="rect">
            <a:avLst/>
          </a:prstGeom>
          <a:noFill/>
          <a:ln w="9525">
            <a:noFill/>
            <a:miter lim="800000"/>
            <a:headEnd/>
            <a:tailEnd/>
          </a:ln>
        </p:spPr>
      </p:pic>
      <p:cxnSp>
        <p:nvCxnSpPr>
          <p:cNvPr id="6" name="Straight Connector 5"/>
          <p:cNvCxnSpPr/>
          <p:nvPr userDrawn="1"/>
        </p:nvCxnSpPr>
        <p:spPr>
          <a:xfrm rot="5400000">
            <a:off x="7085807" y="229394"/>
            <a:ext cx="457200" cy="1587"/>
          </a:xfrm>
          <a:prstGeom prst="line">
            <a:avLst/>
          </a:prstGeom>
          <a:ln>
            <a:solidFill>
              <a:srgbClr val="F0B31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7342188" y="58738"/>
            <a:ext cx="1725612" cy="400050"/>
          </a:xfrm>
          <a:prstGeom prst="rect">
            <a:avLst/>
          </a:prstGeom>
          <a:noFill/>
        </p:spPr>
        <p:txBody>
          <a:bodyPr wrap="none">
            <a:spAutoFit/>
          </a:bodyPr>
          <a:lstStyle/>
          <a:p>
            <a:pPr fontAlgn="auto">
              <a:spcBef>
                <a:spcPts val="0"/>
              </a:spcBef>
              <a:spcAft>
                <a:spcPts val="0"/>
              </a:spcAft>
              <a:defRPr/>
            </a:pPr>
            <a:r>
              <a:rPr lang="en-US" sz="1000" dirty="0">
                <a:solidFill>
                  <a:srgbClr val="009DDC"/>
                </a:solidFill>
                <a:latin typeface="+mn-lt"/>
                <a:cs typeface="+mn-cs"/>
              </a:rPr>
              <a:t>The expertise to do it right.</a:t>
            </a:r>
            <a:br>
              <a:rPr lang="en-US" sz="1000" dirty="0">
                <a:solidFill>
                  <a:srgbClr val="009DDC"/>
                </a:solidFill>
                <a:latin typeface="+mn-lt"/>
                <a:cs typeface="+mn-cs"/>
              </a:rPr>
            </a:br>
            <a:r>
              <a:rPr lang="en-US" sz="1000" dirty="0">
                <a:solidFill>
                  <a:srgbClr val="009DDC"/>
                </a:solidFill>
                <a:latin typeface="+mn-lt"/>
                <a:cs typeface="+mn-cs"/>
              </a:rPr>
              <a:t>The passion to see it through.</a:t>
            </a:r>
          </a:p>
        </p:txBody>
      </p:sp>
      <p:sp>
        <p:nvSpPr>
          <p:cNvPr id="8" name="Rectangle 7"/>
          <p:cNvSpPr/>
          <p:nvPr userDrawn="1"/>
        </p:nvSpPr>
        <p:spPr>
          <a:xfrm>
            <a:off x="7589838" y="6629400"/>
            <a:ext cx="1554162" cy="228600"/>
          </a:xfrm>
          <a:prstGeom prst="rect">
            <a:avLst/>
          </a:prstGeom>
          <a:solidFill>
            <a:srgbClr val="F0B3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8"/>
          <p:cNvSpPr txBox="1"/>
          <p:nvPr userDrawn="1"/>
        </p:nvSpPr>
        <p:spPr>
          <a:xfrm>
            <a:off x="7620000" y="6618288"/>
            <a:ext cx="1443038" cy="246062"/>
          </a:xfrm>
          <a:prstGeom prst="rect">
            <a:avLst/>
          </a:prstGeom>
          <a:noFill/>
        </p:spPr>
        <p:txBody>
          <a:bodyPr wrap="none">
            <a:spAutoFit/>
          </a:bodyPr>
          <a:lstStyle/>
          <a:p>
            <a:pPr fontAlgn="auto">
              <a:spcBef>
                <a:spcPts val="0"/>
              </a:spcBef>
              <a:spcAft>
                <a:spcPts val="0"/>
              </a:spcAft>
              <a:defRPr/>
            </a:pPr>
            <a:r>
              <a:rPr lang="en-US" sz="1000" dirty="0">
                <a:solidFill>
                  <a:schemeClr val="bg1"/>
                </a:solidFill>
                <a:latin typeface="+mn-lt"/>
                <a:cs typeface="+mn-cs"/>
              </a:rPr>
              <a:t>ChangingOurWorld.com</a:t>
            </a:r>
          </a:p>
        </p:txBody>
      </p:sp>
      <p:sp>
        <p:nvSpPr>
          <p:cNvPr id="11" name="Title 1"/>
          <p:cNvSpPr>
            <a:spLocks noGrp="1"/>
          </p:cNvSpPr>
          <p:nvPr>
            <p:ph type="title"/>
          </p:nvPr>
        </p:nvSpPr>
        <p:spPr>
          <a:xfrm>
            <a:off x="228600" y="551328"/>
            <a:ext cx="8659906" cy="972671"/>
          </a:xfrm>
        </p:spPr>
        <p:txBody>
          <a:bodyPr>
            <a:normAutofit/>
          </a:bodyPr>
          <a:lstStyle>
            <a:lvl1pPr algn="l">
              <a:defRPr sz="3000">
                <a:solidFill>
                  <a:srgbClr val="F0B310"/>
                </a:solidFill>
                <a:latin typeface="+mn-lt"/>
              </a:defRPr>
            </a:lvl1pPr>
          </a:lstStyle>
          <a:p>
            <a:r>
              <a:rPr lang="en-US" dirty="0" smtClean="0"/>
              <a:t>Click to edit Master title style</a:t>
            </a:r>
            <a:endParaRPr lang="en-US" dirty="0"/>
          </a:p>
        </p:txBody>
      </p:sp>
      <p:sp>
        <p:nvSpPr>
          <p:cNvPr id="10" name="Slide Number Placeholder 4"/>
          <p:cNvSpPr>
            <a:spLocks noGrp="1"/>
          </p:cNvSpPr>
          <p:nvPr>
            <p:ph type="sldNum" sz="quarter" idx="10"/>
          </p:nvPr>
        </p:nvSpPr>
        <p:spPr>
          <a:xfrm>
            <a:off x="152400" y="6492875"/>
            <a:ext cx="381000" cy="365125"/>
          </a:xfrm>
        </p:spPr>
        <p:txBody>
          <a:bodyPr/>
          <a:lstStyle>
            <a:lvl1pPr>
              <a:defRPr/>
            </a:lvl1pPr>
          </a:lstStyle>
          <a:p>
            <a:pPr>
              <a:defRPr/>
            </a:pPr>
            <a:fld id="{76D63C35-041A-4A67-93A3-918DCBB3253B}" type="slidenum">
              <a:rPr/>
              <a:pPr>
                <a:def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5" name="Rectangle 7"/>
          <p:cNvSpPr/>
          <p:nvPr userDrawn="1"/>
        </p:nvSpPr>
        <p:spPr>
          <a:xfrm>
            <a:off x="0" y="533400"/>
            <a:ext cx="152400" cy="5867400"/>
          </a:xfrm>
          <a:prstGeom prst="rect">
            <a:avLst/>
          </a:prstGeom>
          <a:solidFill>
            <a:srgbClr val="009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8"/>
          <p:cNvSpPr txBox="1"/>
          <p:nvPr userDrawn="1"/>
        </p:nvSpPr>
        <p:spPr>
          <a:xfrm>
            <a:off x="3124200" y="6604000"/>
            <a:ext cx="4464050" cy="254000"/>
          </a:xfrm>
          <a:prstGeom prst="rect">
            <a:avLst/>
          </a:prstGeom>
          <a:noFill/>
        </p:spPr>
        <p:txBody>
          <a:bodyPr wrap="none">
            <a:spAutoFit/>
          </a:bodyPr>
          <a:lstStyle/>
          <a:p>
            <a:pPr fontAlgn="auto">
              <a:spcBef>
                <a:spcPts val="0"/>
              </a:spcBef>
              <a:spcAft>
                <a:spcPts val="0"/>
              </a:spcAft>
              <a:defRPr/>
            </a:pPr>
            <a:r>
              <a:rPr lang="en-US" sz="1050" dirty="0">
                <a:solidFill>
                  <a:srgbClr val="005288"/>
                </a:solidFill>
                <a:latin typeface="+mn-lt"/>
                <a:cs typeface="+mn-cs"/>
              </a:rPr>
              <a:t>FUNDRAISING  </a:t>
            </a:r>
            <a:r>
              <a:rPr lang="en-US" sz="1050" baseline="-14000" dirty="0">
                <a:solidFill>
                  <a:srgbClr val="005288"/>
                </a:solidFill>
                <a:latin typeface="+mn-lt"/>
                <a:cs typeface="+mn-cs"/>
              </a:rPr>
              <a:t>~</a:t>
            </a:r>
            <a:r>
              <a:rPr lang="en-US" sz="1050" dirty="0">
                <a:solidFill>
                  <a:srgbClr val="005288"/>
                </a:solidFill>
                <a:latin typeface="+mn-lt"/>
                <a:cs typeface="+mn-cs"/>
              </a:rPr>
              <a:t>  CORPORATE SOCIAL ENGAGEMENT  </a:t>
            </a:r>
            <a:r>
              <a:rPr lang="en-US" sz="1050" baseline="-14000" dirty="0">
                <a:solidFill>
                  <a:srgbClr val="005288"/>
                </a:solidFill>
                <a:latin typeface="+mn-lt"/>
                <a:cs typeface="+mn-cs"/>
              </a:rPr>
              <a:t>~  </a:t>
            </a:r>
            <a:r>
              <a:rPr lang="en-US" sz="1050" dirty="0">
                <a:solidFill>
                  <a:srgbClr val="005288"/>
                </a:solidFill>
                <a:latin typeface="+mn-lt"/>
                <a:cs typeface="+mn-cs"/>
              </a:rPr>
              <a:t>INTERACTIVE SERVICES</a:t>
            </a:r>
          </a:p>
        </p:txBody>
      </p:sp>
      <p:pic>
        <p:nvPicPr>
          <p:cNvPr id="7" name="Picture 9" descr="Logo_on_white.jpg"/>
          <p:cNvPicPr>
            <a:picLocks noChangeAspect="1"/>
          </p:cNvPicPr>
          <p:nvPr userDrawn="1"/>
        </p:nvPicPr>
        <p:blipFill>
          <a:blip r:embed="rId2" cstate="print"/>
          <a:srcRect/>
          <a:stretch>
            <a:fillRect/>
          </a:stretch>
        </p:blipFill>
        <p:spPr bwMode="auto">
          <a:xfrm>
            <a:off x="6019800" y="69850"/>
            <a:ext cx="1143000" cy="376238"/>
          </a:xfrm>
          <a:prstGeom prst="rect">
            <a:avLst/>
          </a:prstGeom>
          <a:noFill/>
          <a:ln w="9525">
            <a:noFill/>
            <a:miter lim="800000"/>
            <a:headEnd/>
            <a:tailEnd/>
          </a:ln>
        </p:spPr>
      </p:pic>
      <p:cxnSp>
        <p:nvCxnSpPr>
          <p:cNvPr id="8" name="Straight Connector 10"/>
          <p:cNvCxnSpPr/>
          <p:nvPr userDrawn="1"/>
        </p:nvCxnSpPr>
        <p:spPr>
          <a:xfrm rot="5400000">
            <a:off x="7085807" y="229394"/>
            <a:ext cx="457200" cy="1587"/>
          </a:xfrm>
          <a:prstGeom prst="line">
            <a:avLst/>
          </a:prstGeom>
          <a:ln>
            <a:solidFill>
              <a:srgbClr val="F0B310"/>
            </a:solidFill>
          </a:ln>
        </p:spPr>
        <p:style>
          <a:lnRef idx="1">
            <a:schemeClr val="accent1"/>
          </a:lnRef>
          <a:fillRef idx="0">
            <a:schemeClr val="accent1"/>
          </a:fillRef>
          <a:effectRef idx="0">
            <a:schemeClr val="accent1"/>
          </a:effectRef>
          <a:fontRef idx="minor">
            <a:schemeClr val="tx1"/>
          </a:fontRef>
        </p:style>
      </p:cxnSp>
      <p:sp>
        <p:nvSpPr>
          <p:cNvPr id="9" name="TextBox 11"/>
          <p:cNvSpPr txBox="1"/>
          <p:nvPr userDrawn="1"/>
        </p:nvSpPr>
        <p:spPr>
          <a:xfrm>
            <a:off x="7342188" y="58738"/>
            <a:ext cx="1725612" cy="400050"/>
          </a:xfrm>
          <a:prstGeom prst="rect">
            <a:avLst/>
          </a:prstGeom>
          <a:noFill/>
        </p:spPr>
        <p:txBody>
          <a:bodyPr wrap="none">
            <a:spAutoFit/>
          </a:bodyPr>
          <a:lstStyle/>
          <a:p>
            <a:pPr fontAlgn="auto">
              <a:spcBef>
                <a:spcPts val="0"/>
              </a:spcBef>
              <a:spcAft>
                <a:spcPts val="0"/>
              </a:spcAft>
              <a:defRPr/>
            </a:pPr>
            <a:r>
              <a:rPr lang="en-US" sz="1000" dirty="0">
                <a:solidFill>
                  <a:srgbClr val="009DDC"/>
                </a:solidFill>
                <a:latin typeface="+mn-lt"/>
                <a:cs typeface="+mn-cs"/>
              </a:rPr>
              <a:t>The expertise to do it right.</a:t>
            </a:r>
            <a:br>
              <a:rPr lang="en-US" sz="1000" dirty="0">
                <a:solidFill>
                  <a:srgbClr val="009DDC"/>
                </a:solidFill>
                <a:latin typeface="+mn-lt"/>
                <a:cs typeface="+mn-cs"/>
              </a:rPr>
            </a:br>
            <a:r>
              <a:rPr lang="en-US" sz="1000" dirty="0">
                <a:solidFill>
                  <a:srgbClr val="009DDC"/>
                </a:solidFill>
                <a:latin typeface="+mn-lt"/>
                <a:cs typeface="+mn-cs"/>
              </a:rPr>
              <a:t>The passion to see it through.</a:t>
            </a:r>
          </a:p>
        </p:txBody>
      </p:sp>
      <p:sp>
        <p:nvSpPr>
          <p:cNvPr id="10" name="Rectangle 12"/>
          <p:cNvSpPr/>
          <p:nvPr userDrawn="1"/>
        </p:nvSpPr>
        <p:spPr>
          <a:xfrm>
            <a:off x="7589838" y="6629400"/>
            <a:ext cx="1554162" cy="228600"/>
          </a:xfrm>
          <a:prstGeom prst="rect">
            <a:avLst/>
          </a:prstGeom>
          <a:solidFill>
            <a:srgbClr val="F0B3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TextBox 13"/>
          <p:cNvSpPr txBox="1"/>
          <p:nvPr userDrawn="1"/>
        </p:nvSpPr>
        <p:spPr>
          <a:xfrm>
            <a:off x="7620000" y="6618288"/>
            <a:ext cx="1443038" cy="246062"/>
          </a:xfrm>
          <a:prstGeom prst="rect">
            <a:avLst/>
          </a:prstGeom>
          <a:noFill/>
        </p:spPr>
        <p:txBody>
          <a:bodyPr wrap="none">
            <a:spAutoFit/>
          </a:bodyPr>
          <a:lstStyle/>
          <a:p>
            <a:pPr fontAlgn="auto">
              <a:spcBef>
                <a:spcPts val="0"/>
              </a:spcBef>
              <a:spcAft>
                <a:spcPts val="0"/>
              </a:spcAft>
              <a:defRPr/>
            </a:pPr>
            <a:r>
              <a:rPr lang="en-US" sz="1000" dirty="0">
                <a:solidFill>
                  <a:schemeClr val="bg1"/>
                </a:solidFill>
                <a:latin typeface="+mn-lt"/>
                <a:cs typeface="+mn-cs"/>
              </a:rPr>
              <a:t>ChangingOurWorld.com</a:t>
            </a:r>
          </a:p>
        </p:txBody>
      </p:sp>
      <p:sp>
        <p:nvSpPr>
          <p:cNvPr id="12" name="Slide Number Placeholder 4"/>
          <p:cNvSpPr txBox="1">
            <a:spLocks/>
          </p:cNvSpPr>
          <p:nvPr userDrawn="1"/>
        </p:nvSpPr>
        <p:spPr>
          <a:xfrm>
            <a:off x="152400" y="6492875"/>
            <a:ext cx="381000" cy="365125"/>
          </a:xfrm>
          <a:prstGeom prst="rect">
            <a:avLst/>
          </a:prstGeom>
        </p:spPr>
        <p:txBody>
          <a:bodyPr anchor="ctr"/>
          <a:lstStyle>
            <a:lvl1pPr>
              <a:defRPr/>
            </a:lvl1pPr>
          </a:lstStyle>
          <a:p>
            <a:pPr algn="r" fontAlgn="auto">
              <a:spcBef>
                <a:spcPts val="0"/>
              </a:spcBef>
              <a:spcAft>
                <a:spcPts val="0"/>
              </a:spcAft>
              <a:defRPr/>
            </a:pPr>
            <a:fld id="{A1C968DF-AC95-4243-9492-C8BB7E894834}" type="slidenum">
              <a:rPr lang="en-US" sz="1200" smtClean="0">
                <a:solidFill>
                  <a:schemeClr val="tx1">
                    <a:tint val="75000"/>
                  </a:schemeClr>
                </a:solidFill>
                <a:latin typeface="+mn-lt"/>
                <a:cs typeface="+mn-cs"/>
              </a:rPr>
              <a:pPr algn="r" fontAlgn="auto">
                <a:spcBef>
                  <a:spcPts val="0"/>
                </a:spcBef>
                <a:spcAft>
                  <a:spcPts val="0"/>
                </a:spcAft>
                <a:defRPr/>
              </a:pPr>
              <a:t>‹#›</a:t>
            </a:fld>
            <a:endParaRPr lang="en-US" sz="1200">
              <a:solidFill>
                <a:schemeClr val="tx1">
                  <a:tint val="75000"/>
                </a:schemeClr>
              </a:solidFill>
              <a:latin typeface="+mn-lt"/>
              <a:cs typeface="+mn-cs"/>
            </a:endParaRPr>
          </a:p>
        </p:txBody>
      </p:sp>
      <p:sp>
        <p:nvSpPr>
          <p:cNvPr id="3" name="Content Placeholder 2"/>
          <p:cNvSpPr>
            <a:spLocks noGrp="1"/>
          </p:cNvSpPr>
          <p:nvPr>
            <p:ph sz="half" idx="1"/>
          </p:nvPr>
        </p:nvSpPr>
        <p:spPr>
          <a:xfrm>
            <a:off x="228600" y="1250576"/>
            <a:ext cx="4240306" cy="5123237"/>
          </a:xfrm>
          <a:noFill/>
          <a:ln w="9525">
            <a:noFill/>
            <a:miter lim="800000"/>
            <a:headEnd/>
            <a:tailEnd/>
          </a:ln>
        </p:spPr>
        <p:txBody>
          <a:bodyPr/>
          <a:lstStyle>
            <a:lvl1pPr algn="l" rtl="0" eaLnBrk="0" fontAlgn="base" hangingPunct="0">
              <a:spcBef>
                <a:spcPct val="20000"/>
              </a:spcBef>
              <a:spcAft>
                <a:spcPct val="0"/>
              </a:spcAft>
              <a:buFont typeface="Arial" charset="0"/>
              <a:defRPr lang="en-US" sz="2400" kern="1200" dirty="0">
                <a:solidFill>
                  <a:srgbClr val="005288"/>
                </a:solidFill>
                <a:latin typeface="+mn-lt"/>
                <a:ea typeface="+mn-ea"/>
                <a:cs typeface="+mn-cs"/>
              </a:defRPr>
            </a:lvl1pPr>
            <a:lvl2pPr algn="l" rtl="0" eaLnBrk="0" fontAlgn="base" hangingPunct="0">
              <a:spcBef>
                <a:spcPct val="20000"/>
              </a:spcBef>
              <a:spcAft>
                <a:spcPct val="0"/>
              </a:spcAft>
              <a:buFont typeface="Arial" charset="0"/>
              <a:defRPr lang="en-US" sz="2400" kern="1200" dirty="0">
                <a:solidFill>
                  <a:srgbClr val="005288"/>
                </a:solidFill>
                <a:latin typeface="+mn-lt"/>
                <a:ea typeface="+mn-ea"/>
                <a:cs typeface="+mn-cs"/>
              </a:defRPr>
            </a:lvl2pPr>
            <a:lvl3pPr algn="l" rtl="0" eaLnBrk="0" fontAlgn="base" hangingPunct="0">
              <a:spcBef>
                <a:spcPct val="20000"/>
              </a:spcBef>
              <a:spcAft>
                <a:spcPct val="0"/>
              </a:spcAft>
              <a:buFont typeface="Arial" charset="0"/>
              <a:defRPr lang="en-US" sz="2400" kern="1200" dirty="0">
                <a:solidFill>
                  <a:srgbClr val="005288"/>
                </a:solidFill>
                <a:latin typeface="+mn-lt"/>
                <a:ea typeface="+mn-ea"/>
                <a:cs typeface="+mn-cs"/>
              </a:defRPr>
            </a:lvl3pPr>
            <a:lvl4pPr algn="l" rtl="0" eaLnBrk="0" fontAlgn="base" hangingPunct="0">
              <a:spcBef>
                <a:spcPct val="20000"/>
              </a:spcBef>
              <a:spcAft>
                <a:spcPct val="0"/>
              </a:spcAft>
              <a:buFont typeface="Arial" charset="0"/>
              <a:defRPr lang="en-US" sz="2400" kern="1200" dirty="0">
                <a:solidFill>
                  <a:srgbClr val="005288"/>
                </a:solidFill>
                <a:latin typeface="+mn-lt"/>
                <a:ea typeface="+mn-ea"/>
                <a:cs typeface="+mn-cs"/>
              </a:defRPr>
            </a:lvl4pPr>
            <a:lvl5pPr algn="l" rtl="0" eaLnBrk="0" fontAlgn="base" hangingPunct="0">
              <a:spcBef>
                <a:spcPct val="20000"/>
              </a:spcBef>
              <a:spcAft>
                <a:spcPct val="0"/>
              </a:spcAft>
              <a:buFont typeface="Arial" charset="0"/>
              <a:defRPr lang="en-US" sz="2400" kern="1200" dirty="0">
                <a:solidFill>
                  <a:srgbClr val="005288"/>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50576"/>
            <a:ext cx="4240306" cy="5123237"/>
          </a:xfrm>
          <a:noFill/>
          <a:ln w="9525">
            <a:noFill/>
            <a:miter lim="800000"/>
            <a:headEnd/>
            <a:tailEnd/>
          </a:ln>
        </p:spPr>
        <p:txBody>
          <a:bodyPr/>
          <a:lstStyle>
            <a:lvl1pPr algn="l" rtl="0" eaLnBrk="0" fontAlgn="base" hangingPunct="0">
              <a:spcBef>
                <a:spcPct val="20000"/>
              </a:spcBef>
              <a:spcAft>
                <a:spcPct val="0"/>
              </a:spcAft>
              <a:buFont typeface="Arial" charset="0"/>
              <a:defRPr lang="en-US" sz="2400" kern="1200">
                <a:solidFill>
                  <a:srgbClr val="005288"/>
                </a:solidFill>
                <a:latin typeface="+mn-lt"/>
                <a:ea typeface="+mn-ea"/>
                <a:cs typeface="+mn-cs"/>
              </a:defRPr>
            </a:lvl1pPr>
            <a:lvl2pPr algn="l" rtl="0" eaLnBrk="0" fontAlgn="base" hangingPunct="0">
              <a:spcBef>
                <a:spcPct val="20000"/>
              </a:spcBef>
              <a:spcAft>
                <a:spcPct val="0"/>
              </a:spcAft>
              <a:buFont typeface="Arial" charset="0"/>
              <a:defRPr lang="en-US" sz="2400" kern="1200">
                <a:solidFill>
                  <a:srgbClr val="005288"/>
                </a:solidFill>
                <a:latin typeface="+mn-lt"/>
                <a:ea typeface="+mn-ea"/>
                <a:cs typeface="+mn-cs"/>
              </a:defRPr>
            </a:lvl2pPr>
            <a:lvl3pPr algn="l" rtl="0" eaLnBrk="0" fontAlgn="base" hangingPunct="0">
              <a:spcBef>
                <a:spcPct val="20000"/>
              </a:spcBef>
              <a:spcAft>
                <a:spcPct val="0"/>
              </a:spcAft>
              <a:buFont typeface="Arial" charset="0"/>
              <a:defRPr lang="en-US" sz="2400" kern="1200">
                <a:solidFill>
                  <a:srgbClr val="005288"/>
                </a:solidFill>
                <a:latin typeface="+mn-lt"/>
                <a:ea typeface="+mn-ea"/>
                <a:cs typeface="+mn-cs"/>
              </a:defRPr>
            </a:lvl3pPr>
            <a:lvl4pPr algn="l" rtl="0" eaLnBrk="0" fontAlgn="base" hangingPunct="0">
              <a:spcBef>
                <a:spcPct val="20000"/>
              </a:spcBef>
              <a:spcAft>
                <a:spcPct val="0"/>
              </a:spcAft>
              <a:buFont typeface="Arial" charset="0"/>
              <a:defRPr lang="en-US" sz="2400" kern="1200">
                <a:solidFill>
                  <a:srgbClr val="005288"/>
                </a:solidFill>
                <a:latin typeface="+mn-lt"/>
                <a:ea typeface="+mn-ea"/>
                <a:cs typeface="+mn-cs"/>
              </a:defRPr>
            </a:lvl4pPr>
            <a:lvl5pPr algn="l" rtl="0" eaLnBrk="0" fontAlgn="base" hangingPunct="0">
              <a:spcBef>
                <a:spcPct val="20000"/>
              </a:spcBef>
              <a:spcAft>
                <a:spcPct val="0"/>
              </a:spcAft>
              <a:buFont typeface="Arial" charset="0"/>
              <a:defRPr lang="en-US" sz="2400" kern="1200">
                <a:solidFill>
                  <a:srgbClr val="005288"/>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
          <p:cNvSpPr>
            <a:spLocks noGrp="1"/>
          </p:cNvSpPr>
          <p:nvPr>
            <p:ph type="title"/>
          </p:nvPr>
        </p:nvSpPr>
        <p:spPr>
          <a:xfrm>
            <a:off x="228600" y="551329"/>
            <a:ext cx="8659906" cy="591672"/>
          </a:xfrm>
        </p:spPr>
        <p:txBody>
          <a:bodyPr>
            <a:normAutofit/>
          </a:bodyPr>
          <a:lstStyle>
            <a:lvl1pPr algn="l">
              <a:defRPr sz="3000">
                <a:solidFill>
                  <a:srgbClr val="F0B310"/>
                </a:solidFill>
                <a:latin typeface="+mn-lt"/>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2"/>
          <p:cNvSpPr/>
          <p:nvPr userDrawn="1"/>
        </p:nvSpPr>
        <p:spPr>
          <a:xfrm>
            <a:off x="0" y="533400"/>
            <a:ext cx="152400" cy="5867400"/>
          </a:xfrm>
          <a:prstGeom prst="rect">
            <a:avLst/>
          </a:prstGeom>
          <a:solidFill>
            <a:srgbClr val="009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3"/>
          <p:cNvSpPr txBox="1"/>
          <p:nvPr userDrawn="1"/>
        </p:nvSpPr>
        <p:spPr>
          <a:xfrm>
            <a:off x="3124200" y="6604000"/>
            <a:ext cx="4464050" cy="254000"/>
          </a:xfrm>
          <a:prstGeom prst="rect">
            <a:avLst/>
          </a:prstGeom>
          <a:noFill/>
        </p:spPr>
        <p:txBody>
          <a:bodyPr wrap="none">
            <a:spAutoFit/>
          </a:bodyPr>
          <a:lstStyle/>
          <a:p>
            <a:pPr fontAlgn="auto">
              <a:spcBef>
                <a:spcPts val="0"/>
              </a:spcBef>
              <a:spcAft>
                <a:spcPts val="0"/>
              </a:spcAft>
              <a:defRPr/>
            </a:pPr>
            <a:r>
              <a:rPr lang="en-US" sz="1050" dirty="0">
                <a:solidFill>
                  <a:srgbClr val="005288"/>
                </a:solidFill>
                <a:latin typeface="+mn-lt"/>
                <a:cs typeface="+mn-cs"/>
              </a:rPr>
              <a:t>FUNDRAISING  </a:t>
            </a:r>
            <a:r>
              <a:rPr lang="en-US" sz="1050" baseline="-14000" dirty="0">
                <a:solidFill>
                  <a:srgbClr val="005288"/>
                </a:solidFill>
                <a:latin typeface="+mn-lt"/>
                <a:cs typeface="+mn-cs"/>
              </a:rPr>
              <a:t>~</a:t>
            </a:r>
            <a:r>
              <a:rPr lang="en-US" sz="1050" dirty="0">
                <a:solidFill>
                  <a:srgbClr val="005288"/>
                </a:solidFill>
                <a:latin typeface="+mn-lt"/>
                <a:cs typeface="+mn-cs"/>
              </a:rPr>
              <a:t>  CORPORATE SOCIAL ENGAGEMENT  </a:t>
            </a:r>
            <a:r>
              <a:rPr lang="en-US" sz="1050" baseline="-14000" dirty="0">
                <a:solidFill>
                  <a:srgbClr val="005288"/>
                </a:solidFill>
                <a:latin typeface="+mn-lt"/>
                <a:cs typeface="+mn-cs"/>
              </a:rPr>
              <a:t>~  </a:t>
            </a:r>
            <a:r>
              <a:rPr lang="en-US" sz="1050" dirty="0">
                <a:solidFill>
                  <a:srgbClr val="005288"/>
                </a:solidFill>
                <a:latin typeface="+mn-lt"/>
                <a:cs typeface="+mn-cs"/>
              </a:rPr>
              <a:t>INTERACTIVE SERVICES</a:t>
            </a:r>
          </a:p>
        </p:txBody>
      </p:sp>
      <p:pic>
        <p:nvPicPr>
          <p:cNvPr id="4" name="Picture 8" descr="Logo_on_white.jpg"/>
          <p:cNvPicPr>
            <a:picLocks noChangeAspect="1"/>
          </p:cNvPicPr>
          <p:nvPr userDrawn="1"/>
        </p:nvPicPr>
        <p:blipFill>
          <a:blip r:embed="rId2" cstate="print"/>
          <a:srcRect/>
          <a:stretch>
            <a:fillRect/>
          </a:stretch>
        </p:blipFill>
        <p:spPr bwMode="auto">
          <a:xfrm>
            <a:off x="6019800" y="69850"/>
            <a:ext cx="1143000" cy="376238"/>
          </a:xfrm>
          <a:prstGeom prst="rect">
            <a:avLst/>
          </a:prstGeom>
          <a:noFill/>
          <a:ln w="9525">
            <a:noFill/>
            <a:miter lim="800000"/>
            <a:headEnd/>
            <a:tailEnd/>
          </a:ln>
        </p:spPr>
      </p:pic>
      <p:cxnSp>
        <p:nvCxnSpPr>
          <p:cNvPr id="5" name="Straight Connector 5"/>
          <p:cNvCxnSpPr/>
          <p:nvPr userDrawn="1"/>
        </p:nvCxnSpPr>
        <p:spPr>
          <a:xfrm rot="5400000">
            <a:off x="7085807" y="229394"/>
            <a:ext cx="457200" cy="1587"/>
          </a:xfrm>
          <a:prstGeom prst="line">
            <a:avLst/>
          </a:prstGeom>
          <a:ln>
            <a:solidFill>
              <a:srgbClr val="F0B310"/>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userDrawn="1"/>
        </p:nvSpPr>
        <p:spPr>
          <a:xfrm>
            <a:off x="7342188" y="58738"/>
            <a:ext cx="1725612" cy="400050"/>
          </a:xfrm>
          <a:prstGeom prst="rect">
            <a:avLst/>
          </a:prstGeom>
          <a:noFill/>
        </p:spPr>
        <p:txBody>
          <a:bodyPr wrap="none">
            <a:spAutoFit/>
          </a:bodyPr>
          <a:lstStyle/>
          <a:p>
            <a:pPr fontAlgn="auto">
              <a:spcBef>
                <a:spcPts val="0"/>
              </a:spcBef>
              <a:spcAft>
                <a:spcPts val="0"/>
              </a:spcAft>
              <a:defRPr/>
            </a:pPr>
            <a:r>
              <a:rPr lang="en-US" sz="1000" dirty="0">
                <a:solidFill>
                  <a:srgbClr val="009DDC"/>
                </a:solidFill>
                <a:latin typeface="+mn-lt"/>
                <a:cs typeface="+mn-cs"/>
              </a:rPr>
              <a:t>The expertise to do it right.</a:t>
            </a:r>
            <a:br>
              <a:rPr lang="en-US" sz="1000" dirty="0">
                <a:solidFill>
                  <a:srgbClr val="009DDC"/>
                </a:solidFill>
                <a:latin typeface="+mn-lt"/>
                <a:cs typeface="+mn-cs"/>
              </a:rPr>
            </a:br>
            <a:r>
              <a:rPr lang="en-US" sz="1000" dirty="0">
                <a:solidFill>
                  <a:srgbClr val="009DDC"/>
                </a:solidFill>
                <a:latin typeface="+mn-lt"/>
                <a:cs typeface="+mn-cs"/>
              </a:rPr>
              <a:t>The passion to see it through.</a:t>
            </a:r>
          </a:p>
        </p:txBody>
      </p:sp>
      <p:sp>
        <p:nvSpPr>
          <p:cNvPr id="7" name="Rectangle 7"/>
          <p:cNvSpPr/>
          <p:nvPr userDrawn="1"/>
        </p:nvSpPr>
        <p:spPr>
          <a:xfrm>
            <a:off x="7589838" y="6629400"/>
            <a:ext cx="1554162" cy="228600"/>
          </a:xfrm>
          <a:prstGeom prst="rect">
            <a:avLst/>
          </a:prstGeom>
          <a:solidFill>
            <a:srgbClr val="F0B3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extBox 8"/>
          <p:cNvSpPr txBox="1"/>
          <p:nvPr userDrawn="1"/>
        </p:nvSpPr>
        <p:spPr>
          <a:xfrm>
            <a:off x="7620000" y="6618288"/>
            <a:ext cx="1443038" cy="246062"/>
          </a:xfrm>
          <a:prstGeom prst="rect">
            <a:avLst/>
          </a:prstGeom>
          <a:noFill/>
        </p:spPr>
        <p:txBody>
          <a:bodyPr wrap="none">
            <a:spAutoFit/>
          </a:bodyPr>
          <a:lstStyle/>
          <a:p>
            <a:pPr fontAlgn="auto">
              <a:spcBef>
                <a:spcPts val="0"/>
              </a:spcBef>
              <a:spcAft>
                <a:spcPts val="0"/>
              </a:spcAft>
              <a:defRPr/>
            </a:pPr>
            <a:r>
              <a:rPr lang="en-US" sz="1000" dirty="0">
                <a:solidFill>
                  <a:schemeClr val="bg1"/>
                </a:solidFill>
                <a:latin typeface="+mn-lt"/>
                <a:cs typeface="+mn-cs"/>
              </a:rPr>
              <a:t>ChangingOurWorld.com</a:t>
            </a:r>
          </a:p>
        </p:txBody>
      </p:sp>
      <p:sp>
        <p:nvSpPr>
          <p:cNvPr id="9" name="Slide Number Placeholder 4"/>
          <p:cNvSpPr txBox="1">
            <a:spLocks/>
          </p:cNvSpPr>
          <p:nvPr userDrawn="1"/>
        </p:nvSpPr>
        <p:spPr>
          <a:xfrm>
            <a:off x="152400" y="6492875"/>
            <a:ext cx="381000" cy="365125"/>
          </a:xfrm>
          <a:prstGeom prst="rect">
            <a:avLst/>
          </a:prstGeom>
        </p:spPr>
        <p:txBody>
          <a:bodyPr anchor="ctr"/>
          <a:lstStyle>
            <a:lvl1pPr>
              <a:defRPr/>
            </a:lvl1pPr>
          </a:lstStyle>
          <a:p>
            <a:pPr algn="r" fontAlgn="auto">
              <a:spcBef>
                <a:spcPts val="0"/>
              </a:spcBef>
              <a:spcAft>
                <a:spcPts val="0"/>
              </a:spcAft>
              <a:defRPr/>
            </a:pPr>
            <a:fld id="{F83CA167-790C-4636-8DE3-4709FD294866}" type="slidenum">
              <a:rPr lang="en-US" sz="1200" smtClean="0">
                <a:solidFill>
                  <a:schemeClr val="tx1">
                    <a:tint val="75000"/>
                  </a:schemeClr>
                </a:solidFill>
                <a:latin typeface="+mn-lt"/>
                <a:cs typeface="+mn-cs"/>
              </a:rPr>
              <a:pPr algn="r" fontAlgn="auto">
                <a:spcBef>
                  <a:spcPts val="0"/>
                </a:spcBef>
                <a:spcAft>
                  <a:spcPts val="0"/>
                </a:spcAft>
                <a:defRPr/>
              </a:pPr>
              <a:t>‹#›</a:t>
            </a:fld>
            <a:endParaRPr lang="en-US" sz="1200">
              <a:solidFill>
                <a:schemeClr val="tx1">
                  <a:tint val="75000"/>
                </a:schemeClr>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pic>
        <p:nvPicPr>
          <p:cNvPr id="2" name="Picture 2" descr="Institutional_Color_WhiteMatt"/>
          <p:cNvPicPr>
            <a:picLocks noChangeAspect="1" noChangeArrowheads="1"/>
          </p:cNvPicPr>
          <p:nvPr userDrawn="1"/>
        </p:nvPicPr>
        <p:blipFill>
          <a:blip r:embed="rId2" cstate="print"/>
          <a:srcRect l="6221" r="6221" b="27820"/>
          <a:stretch>
            <a:fillRect/>
          </a:stretch>
        </p:blipFill>
        <p:spPr bwMode="auto">
          <a:xfrm>
            <a:off x="7602538" y="5811838"/>
            <a:ext cx="1492250" cy="960437"/>
          </a:xfrm>
          <a:prstGeom prst="rect">
            <a:avLst/>
          </a:prstGeom>
          <a:noFill/>
          <a:ln w="9525">
            <a:noFill/>
            <a:miter lim="800000"/>
            <a:headEnd/>
            <a:tailEnd/>
          </a:ln>
        </p:spPr>
      </p:pic>
      <p:sp>
        <p:nvSpPr>
          <p:cNvPr id="3" name="Text Box 3"/>
          <p:cNvSpPr txBox="1">
            <a:spLocks noChangeArrowheads="1"/>
          </p:cNvSpPr>
          <p:nvPr userDrawn="1"/>
        </p:nvSpPr>
        <p:spPr bwMode="auto">
          <a:xfrm>
            <a:off x="7342188" y="223838"/>
            <a:ext cx="1603375" cy="304800"/>
          </a:xfrm>
          <a:prstGeom prst="rect">
            <a:avLst/>
          </a:prstGeom>
          <a:noFill/>
          <a:ln w="9525" algn="ctr">
            <a:noFill/>
            <a:miter lim="800000"/>
            <a:headEnd/>
            <a:tailEnd/>
          </a:ln>
          <a:effectLst/>
        </p:spPr>
        <p:txBody>
          <a:bodyPr wrap="none">
            <a:spAutoFit/>
          </a:bodyPr>
          <a:lstStyle/>
          <a:p>
            <a:pPr>
              <a:defRPr/>
            </a:pPr>
            <a:r>
              <a:rPr lang="en-US" sz="1400"/>
              <a:t>A Presentation for</a:t>
            </a:r>
          </a:p>
        </p:txBody>
      </p:sp>
      <p:sp>
        <p:nvSpPr>
          <p:cNvPr id="4" name="Rectangle 4"/>
          <p:cNvSpPr>
            <a:spLocks noChangeArrowheads="1"/>
          </p:cNvSpPr>
          <p:nvPr userDrawn="1"/>
        </p:nvSpPr>
        <p:spPr bwMode="auto">
          <a:xfrm>
            <a:off x="103188" y="2300288"/>
            <a:ext cx="9040812" cy="1647825"/>
          </a:xfrm>
          <a:prstGeom prst="rect">
            <a:avLst/>
          </a:prstGeom>
          <a:solidFill>
            <a:srgbClr val="DDDDDD"/>
          </a:solidFill>
          <a:ln w="9525">
            <a:noFill/>
            <a:miter lim="800000"/>
            <a:headEnd/>
            <a:tailEnd/>
          </a:ln>
          <a:effectLst/>
        </p:spPr>
        <p:txBody>
          <a:bodyPr wrap="none" anchor="ctr"/>
          <a:lstStyle/>
          <a:p>
            <a:pPr>
              <a:defRPr/>
            </a:pPr>
            <a:endParaRPr lang="en-US"/>
          </a:p>
        </p:txBody>
      </p:sp>
      <p:sp>
        <p:nvSpPr>
          <p:cNvPr id="5" name="Rectangle 5"/>
          <p:cNvSpPr>
            <a:spLocks noChangeArrowheads="1"/>
          </p:cNvSpPr>
          <p:nvPr userDrawn="1"/>
        </p:nvSpPr>
        <p:spPr bwMode="auto">
          <a:xfrm>
            <a:off x="1588" y="2300288"/>
            <a:ext cx="195262" cy="1647825"/>
          </a:xfrm>
          <a:prstGeom prst="rect">
            <a:avLst/>
          </a:prstGeom>
          <a:solidFill>
            <a:srgbClr val="760016"/>
          </a:solidFill>
          <a:ln w="9525">
            <a:noFill/>
            <a:miter lim="800000"/>
            <a:headEnd/>
            <a:tailEnd/>
          </a:ln>
          <a:effectLst/>
        </p:spPr>
        <p:txBody>
          <a:bodyPr wrap="none" anchor="ctr"/>
          <a:lstStyle/>
          <a:p>
            <a:pPr>
              <a:defRPr/>
            </a:pPr>
            <a:endParaRPr lang="en-US"/>
          </a:p>
        </p:txBody>
      </p:sp>
      <p:sp>
        <p:nvSpPr>
          <p:cNvPr id="6" name="Text Box 6"/>
          <p:cNvSpPr txBox="1">
            <a:spLocks noChangeArrowheads="1"/>
          </p:cNvSpPr>
          <p:nvPr userDrawn="1"/>
        </p:nvSpPr>
        <p:spPr bwMode="auto">
          <a:xfrm>
            <a:off x="839788" y="6602413"/>
            <a:ext cx="6686550" cy="274637"/>
          </a:xfrm>
          <a:prstGeom prst="rect">
            <a:avLst/>
          </a:prstGeom>
          <a:noFill/>
          <a:ln w="9525" algn="ctr">
            <a:noFill/>
            <a:miter lim="800000"/>
            <a:headEnd/>
            <a:tailEnd/>
          </a:ln>
          <a:effectLst/>
        </p:spPr>
        <p:txBody>
          <a:bodyPr wrap="none" anchor="b">
            <a:spAutoFit/>
          </a:bodyPr>
          <a:lstStyle/>
          <a:p>
            <a:pPr eaLnBrk="0" hangingPunct="0">
              <a:defRPr/>
            </a:pPr>
            <a:r>
              <a:rPr lang="en-US" sz="1200">
                <a:solidFill>
                  <a:schemeClr val="bg2"/>
                </a:solidFill>
              </a:rPr>
              <a:t>FOR INSTITUTIONAL INVESTOR USE ONLY.  NOT FOR USE WITH THE GENERAL PUBLIC.</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3917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27550" y="1600200"/>
            <a:ext cx="39195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3825" y="173038"/>
            <a:ext cx="2057400" cy="5953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625" y="173038"/>
            <a:ext cx="6019800" cy="5953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173038"/>
            <a:ext cx="8229600" cy="69215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3917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27550" y="1600200"/>
            <a:ext cx="391953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173038"/>
            <a:ext cx="8229600" cy="692150"/>
          </a:xfrm>
        </p:spPr>
        <p:txBody>
          <a:bodyPr/>
          <a:lstStyle/>
          <a:p>
            <a:r>
              <a:rPr lang="en-US"/>
              <a:t>Click to edit Master title style</a:t>
            </a:r>
          </a:p>
        </p:txBody>
      </p:sp>
      <p:sp>
        <p:nvSpPr>
          <p:cNvPr id="3" name="Table Placeholder 2"/>
          <p:cNvSpPr>
            <a:spLocks noGrp="1"/>
          </p:cNvSpPr>
          <p:nvPr>
            <p:ph type="tbl" idx="1"/>
          </p:nvPr>
        </p:nvSpPr>
        <p:spPr>
          <a:xfrm>
            <a:off x="457200" y="1600200"/>
            <a:ext cx="7989888" cy="4525963"/>
          </a:xfrm>
        </p:spPr>
        <p:txBody>
          <a:bodyPr/>
          <a:lstStyle/>
          <a:p>
            <a:pPr lvl="0"/>
            <a:endParaRPr lang="en-US"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image" Target="../media/image6.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DB373E8-BF00-49ED-B442-6388D107C2D6}" type="datetimeFigureOut">
              <a:rPr lang="en-US"/>
              <a:pPr>
                <a:defRPr/>
              </a:pPr>
              <a:t>5/19/2009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rtl="0" fontAlgn="auto">
              <a:spcBef>
                <a:spcPts val="0"/>
              </a:spcBef>
              <a:spcAft>
                <a:spcPts val="0"/>
              </a:spcAft>
              <a:defRPr lang="en-US" sz="1200" kern="1200">
                <a:solidFill>
                  <a:schemeClr val="tx1">
                    <a:tint val="75000"/>
                  </a:schemeClr>
                </a:solidFill>
                <a:latin typeface="+mn-lt"/>
                <a:ea typeface="+mn-ea"/>
                <a:cs typeface="+mn-cs"/>
              </a:defRPr>
            </a:lvl1pPr>
          </a:lstStyle>
          <a:p>
            <a:pPr>
              <a:defRPr/>
            </a:pPr>
            <a:fld id="{79E1A67A-97A2-4715-BABB-7D4CF0E662E5}" type="slidenum">
              <a:rPr/>
              <a:pPr>
                <a:defRPr/>
              </a:pPr>
              <a:t>‹#›</a:t>
            </a:fld>
            <a:endParaRPr dirty="0"/>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Lst>
  <p:txStyles>
    <p:titleStyle>
      <a:lvl1pPr algn="l" rtl="0" eaLnBrk="0" fontAlgn="base" hangingPunct="0">
        <a:spcBef>
          <a:spcPct val="0"/>
        </a:spcBef>
        <a:spcAft>
          <a:spcPct val="0"/>
        </a:spcAft>
        <a:defRPr lang="en-US" sz="3000" kern="1200">
          <a:solidFill>
            <a:srgbClr val="F0B310"/>
          </a:solidFill>
          <a:latin typeface="+mn-lt"/>
          <a:ea typeface="+mj-ea"/>
          <a:cs typeface="+mj-cs"/>
        </a:defRPr>
      </a:lvl1pPr>
      <a:lvl2pPr algn="l" rtl="0" eaLnBrk="0" fontAlgn="base" hangingPunct="0">
        <a:spcBef>
          <a:spcPct val="0"/>
        </a:spcBef>
        <a:spcAft>
          <a:spcPct val="0"/>
        </a:spcAft>
        <a:defRPr sz="3000">
          <a:solidFill>
            <a:srgbClr val="F0B310"/>
          </a:solidFill>
          <a:latin typeface="Calibri" pitchFamily="34" charset="0"/>
        </a:defRPr>
      </a:lvl2pPr>
      <a:lvl3pPr algn="l" rtl="0" eaLnBrk="0" fontAlgn="base" hangingPunct="0">
        <a:spcBef>
          <a:spcPct val="0"/>
        </a:spcBef>
        <a:spcAft>
          <a:spcPct val="0"/>
        </a:spcAft>
        <a:defRPr sz="3000">
          <a:solidFill>
            <a:srgbClr val="F0B310"/>
          </a:solidFill>
          <a:latin typeface="Calibri" pitchFamily="34" charset="0"/>
        </a:defRPr>
      </a:lvl3pPr>
      <a:lvl4pPr algn="l" rtl="0" eaLnBrk="0" fontAlgn="base" hangingPunct="0">
        <a:spcBef>
          <a:spcPct val="0"/>
        </a:spcBef>
        <a:spcAft>
          <a:spcPct val="0"/>
        </a:spcAft>
        <a:defRPr sz="3000">
          <a:solidFill>
            <a:srgbClr val="F0B310"/>
          </a:solidFill>
          <a:latin typeface="Calibri" pitchFamily="34" charset="0"/>
        </a:defRPr>
      </a:lvl4pPr>
      <a:lvl5pPr algn="l" rtl="0" eaLnBrk="0" fontAlgn="base" hangingPunct="0">
        <a:spcBef>
          <a:spcPct val="0"/>
        </a:spcBef>
        <a:spcAft>
          <a:spcPct val="0"/>
        </a:spcAft>
        <a:defRPr sz="3000">
          <a:solidFill>
            <a:srgbClr val="F0B310"/>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lang="en-US" sz="2400" kern="1200">
          <a:solidFill>
            <a:srgbClr val="005288"/>
          </a:solidFill>
          <a:latin typeface="+mn-lt"/>
          <a:ea typeface="+mn-ea"/>
          <a:cs typeface="+mn-cs"/>
        </a:defRPr>
      </a:lvl1pPr>
      <a:lvl2pPr marL="742950" indent="-285750" algn="l" rtl="0" eaLnBrk="0" fontAlgn="base" hangingPunct="0">
        <a:spcBef>
          <a:spcPct val="20000"/>
        </a:spcBef>
        <a:spcAft>
          <a:spcPct val="0"/>
        </a:spcAft>
        <a:buFont typeface="Arial" charset="0"/>
        <a:buChar char="–"/>
        <a:defRPr lang="en-US" sz="2400" kern="1200">
          <a:solidFill>
            <a:srgbClr val="005288"/>
          </a:solidFill>
          <a:latin typeface="+mn-lt"/>
          <a:ea typeface="+mn-ea"/>
          <a:cs typeface="+mn-cs"/>
        </a:defRPr>
      </a:lvl2pPr>
      <a:lvl3pPr marL="1143000" indent="-228600" algn="l" rtl="0" eaLnBrk="0" fontAlgn="base" hangingPunct="0">
        <a:spcBef>
          <a:spcPct val="20000"/>
        </a:spcBef>
        <a:spcAft>
          <a:spcPct val="0"/>
        </a:spcAft>
        <a:buFont typeface="Arial" charset="0"/>
        <a:buChar char="•"/>
        <a:defRPr lang="en-US" sz="2400" kern="1200">
          <a:solidFill>
            <a:srgbClr val="005288"/>
          </a:solidFill>
          <a:latin typeface="+mn-lt"/>
          <a:ea typeface="+mn-ea"/>
          <a:cs typeface="+mn-cs"/>
        </a:defRPr>
      </a:lvl3pPr>
      <a:lvl4pPr marL="1600200" indent="-228600" algn="l" rtl="0" eaLnBrk="0" fontAlgn="base" hangingPunct="0">
        <a:spcBef>
          <a:spcPct val="20000"/>
        </a:spcBef>
        <a:spcAft>
          <a:spcPct val="0"/>
        </a:spcAft>
        <a:buFont typeface="Arial" charset="0"/>
        <a:buChar char="–"/>
        <a:defRPr lang="en-US" sz="2400" kern="1200">
          <a:solidFill>
            <a:srgbClr val="005288"/>
          </a:solidFill>
          <a:latin typeface="+mn-lt"/>
          <a:ea typeface="+mn-ea"/>
          <a:cs typeface="+mn-cs"/>
        </a:defRPr>
      </a:lvl4pPr>
      <a:lvl5pPr marL="2057400" indent="-228600" algn="l" rtl="0" eaLnBrk="0" fontAlgn="base" hangingPunct="0">
        <a:spcBef>
          <a:spcPct val="20000"/>
        </a:spcBef>
        <a:spcAft>
          <a:spcPct val="0"/>
        </a:spcAft>
        <a:buFont typeface="Arial" charset="0"/>
        <a:buChar char="»"/>
        <a:defRPr lang="en-US" sz="2400" kern="1200">
          <a:solidFill>
            <a:srgbClr val="00528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301625" y="173038"/>
            <a:ext cx="8229600" cy="6921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Title</a:t>
            </a:r>
          </a:p>
        </p:txBody>
      </p:sp>
      <p:sp>
        <p:nvSpPr>
          <p:cNvPr id="9219" name="Rectangle 3"/>
          <p:cNvSpPr>
            <a:spLocks noGrp="1" noChangeArrowheads="1"/>
          </p:cNvSpPr>
          <p:nvPr>
            <p:ph type="body" idx="1"/>
          </p:nvPr>
        </p:nvSpPr>
        <p:spPr bwMode="auto">
          <a:xfrm>
            <a:off x="457200" y="1600200"/>
            <a:ext cx="7989888"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9220" name="Picture 4" descr="hartfordLogoBurg_041807"/>
          <p:cNvPicPr>
            <a:picLocks noChangeAspect="1" noChangeArrowheads="1"/>
          </p:cNvPicPr>
          <p:nvPr userDrawn="1"/>
        </p:nvPicPr>
        <p:blipFill>
          <a:blip r:embed="rId15" cstate="print"/>
          <a:srcRect/>
          <a:stretch>
            <a:fillRect/>
          </a:stretch>
        </p:blipFill>
        <p:spPr bwMode="auto">
          <a:xfrm>
            <a:off x="8061325" y="5962650"/>
            <a:ext cx="879475" cy="627063"/>
          </a:xfrm>
          <a:prstGeom prst="rect">
            <a:avLst/>
          </a:prstGeom>
          <a:noFill/>
          <a:ln w="9525">
            <a:noFill/>
            <a:miter lim="800000"/>
            <a:headEnd/>
            <a:tailEnd/>
          </a:ln>
        </p:spPr>
      </p:pic>
      <p:sp>
        <p:nvSpPr>
          <p:cNvPr id="77829" name="Line 5"/>
          <p:cNvSpPr>
            <a:spLocks noChangeShapeType="1"/>
          </p:cNvSpPr>
          <p:nvPr userDrawn="1"/>
        </p:nvSpPr>
        <p:spPr bwMode="auto">
          <a:xfrm>
            <a:off x="98425" y="904875"/>
            <a:ext cx="8004175" cy="0"/>
          </a:xfrm>
          <a:prstGeom prst="line">
            <a:avLst/>
          </a:prstGeom>
          <a:noFill/>
          <a:ln w="9525">
            <a:solidFill>
              <a:srgbClr val="C0C0C0"/>
            </a:solidFill>
            <a:round/>
            <a:headEnd/>
            <a:tailEnd/>
          </a:ln>
          <a:effectLst/>
        </p:spPr>
        <p:txBody>
          <a:bodyPr/>
          <a:lstStyle/>
          <a:p>
            <a:pPr>
              <a:defRPr/>
            </a:pPr>
            <a:endParaRPr lang="en-US"/>
          </a:p>
        </p:txBody>
      </p:sp>
      <p:sp>
        <p:nvSpPr>
          <p:cNvPr id="77830" name="Rectangle 6"/>
          <p:cNvSpPr>
            <a:spLocks noChangeArrowheads="1"/>
          </p:cNvSpPr>
          <p:nvPr userDrawn="1"/>
        </p:nvSpPr>
        <p:spPr bwMode="auto">
          <a:xfrm>
            <a:off x="101600" y="6656388"/>
            <a:ext cx="8920163" cy="138112"/>
          </a:xfrm>
          <a:prstGeom prst="rect">
            <a:avLst/>
          </a:prstGeom>
          <a:solidFill>
            <a:srgbClr val="760016"/>
          </a:solidFill>
          <a:ln w="9525">
            <a:solidFill>
              <a:srgbClr val="760016"/>
            </a:solidFill>
            <a:miter lim="800000"/>
            <a:headEnd/>
            <a:tailEnd/>
          </a:ln>
          <a:effectLst/>
        </p:spPr>
        <p:txBody>
          <a:bodyPr wrap="none" anchor="ctr"/>
          <a:lstStyle/>
          <a:p>
            <a:pPr>
              <a:defRPr/>
            </a:pPr>
            <a:endParaRPr lang="en-US"/>
          </a:p>
        </p:txBody>
      </p:sp>
      <p:sp>
        <p:nvSpPr>
          <p:cNvPr id="77831" name="Rectangle 7"/>
          <p:cNvSpPr>
            <a:spLocks noChangeArrowheads="1"/>
          </p:cNvSpPr>
          <p:nvPr userDrawn="1"/>
        </p:nvSpPr>
        <p:spPr bwMode="auto">
          <a:xfrm>
            <a:off x="101600" y="96838"/>
            <a:ext cx="114300" cy="808037"/>
          </a:xfrm>
          <a:prstGeom prst="rect">
            <a:avLst/>
          </a:prstGeom>
          <a:solidFill>
            <a:srgbClr val="800000"/>
          </a:solidFill>
          <a:ln w="9525">
            <a:solidFill>
              <a:srgbClr val="800000"/>
            </a:solidFill>
            <a:miter lim="800000"/>
            <a:headEnd/>
            <a:tailEnd/>
          </a:ln>
          <a:effectLst/>
        </p:spPr>
        <p:txBody>
          <a:bodyPr wrap="none" anchor="ctr"/>
          <a:lstStyle/>
          <a:p>
            <a:pPr>
              <a:defRPr/>
            </a:pPr>
            <a:endParaRPr lang="en-US"/>
          </a:p>
        </p:txBody>
      </p:sp>
      <p:sp>
        <p:nvSpPr>
          <p:cNvPr id="77832" name="Rectangle 8"/>
          <p:cNvSpPr>
            <a:spLocks noChangeArrowheads="1"/>
          </p:cNvSpPr>
          <p:nvPr/>
        </p:nvSpPr>
        <p:spPr bwMode="auto">
          <a:xfrm>
            <a:off x="254000" y="6330950"/>
            <a:ext cx="414338" cy="354013"/>
          </a:xfrm>
          <a:prstGeom prst="rect">
            <a:avLst/>
          </a:prstGeom>
          <a:noFill/>
          <a:ln w="9525">
            <a:noFill/>
            <a:miter lim="800000"/>
            <a:headEnd/>
            <a:tailEnd/>
          </a:ln>
          <a:effectLst/>
        </p:spPr>
        <p:txBody>
          <a:bodyPr/>
          <a:lstStyle/>
          <a:p>
            <a:pPr eaLnBrk="0" hangingPunct="0">
              <a:defRPr/>
            </a:pPr>
            <a:fld id="{2AEE9028-30EE-430D-87EC-F6850675D34D}" type="slidenum">
              <a:rPr lang="en-US" sz="1400">
                <a:solidFill>
                  <a:srgbClr val="969696"/>
                </a:solidFill>
              </a:rPr>
              <a:pPr eaLnBrk="0" hangingPunct="0">
                <a:defRPr/>
              </a:pPr>
              <a:t>‹#›</a:t>
            </a:fld>
            <a:endParaRPr lang="en-US" sz="1400">
              <a:solidFill>
                <a:srgbClr val="969696"/>
              </a:solidFill>
            </a:endParaRPr>
          </a:p>
        </p:txBody>
      </p:sp>
    </p:spTree>
  </p:cSld>
  <p:clrMap bg1="lt1" tx1="dk1" bg2="lt2" tx2="dk2" accent1="accent1" accent2="accent2" accent3="accent3" accent4="accent4" accent5="accent5" accent6="accent6" hlink="hlink" folHlink="folHlink"/>
  <p:sldLayoutIdLst>
    <p:sldLayoutId id="2147483684" r:id="rId1"/>
    <p:sldLayoutId id="2147483676" r:id="rId2"/>
    <p:sldLayoutId id="2147483675" r:id="rId3"/>
    <p:sldLayoutId id="2147483674" r:id="rId4"/>
    <p:sldLayoutId id="2147483673" r:id="rId5"/>
    <p:sldLayoutId id="2147483672" r:id="rId6"/>
    <p:sldLayoutId id="2147483671" r:id="rId7"/>
    <p:sldLayoutId id="2147483670" r:id="rId8"/>
    <p:sldLayoutId id="2147483669" r:id="rId9"/>
    <p:sldLayoutId id="2147483668" r:id="rId10"/>
    <p:sldLayoutId id="2147483667" r:id="rId11"/>
    <p:sldLayoutId id="2147483666" r:id="rId12"/>
    <p:sldLayoutId id="2147483665" r:id="rId13"/>
  </p:sldLayoutIdLst>
  <p:txStyles>
    <p:titleStyle>
      <a:lvl1pPr algn="l" rtl="0" eaLnBrk="0" fontAlgn="base" hangingPunct="0">
        <a:spcBef>
          <a:spcPct val="0"/>
        </a:spcBef>
        <a:spcAft>
          <a:spcPct val="0"/>
        </a:spcAft>
        <a:defRPr sz="2200" b="1">
          <a:solidFill>
            <a:srgbClr val="111111"/>
          </a:solidFill>
          <a:latin typeface="+mj-lt"/>
          <a:ea typeface="+mj-ea"/>
          <a:cs typeface="+mj-cs"/>
        </a:defRPr>
      </a:lvl1pPr>
      <a:lvl2pPr algn="l" rtl="0" eaLnBrk="0" fontAlgn="base" hangingPunct="0">
        <a:spcBef>
          <a:spcPct val="0"/>
        </a:spcBef>
        <a:spcAft>
          <a:spcPct val="0"/>
        </a:spcAft>
        <a:defRPr sz="2200" b="1">
          <a:solidFill>
            <a:srgbClr val="111111"/>
          </a:solidFill>
          <a:latin typeface="Arial" charset="0"/>
        </a:defRPr>
      </a:lvl2pPr>
      <a:lvl3pPr algn="l" rtl="0" eaLnBrk="0" fontAlgn="base" hangingPunct="0">
        <a:spcBef>
          <a:spcPct val="0"/>
        </a:spcBef>
        <a:spcAft>
          <a:spcPct val="0"/>
        </a:spcAft>
        <a:defRPr sz="2200" b="1">
          <a:solidFill>
            <a:srgbClr val="111111"/>
          </a:solidFill>
          <a:latin typeface="Arial" charset="0"/>
        </a:defRPr>
      </a:lvl3pPr>
      <a:lvl4pPr algn="l" rtl="0" eaLnBrk="0" fontAlgn="base" hangingPunct="0">
        <a:spcBef>
          <a:spcPct val="0"/>
        </a:spcBef>
        <a:spcAft>
          <a:spcPct val="0"/>
        </a:spcAft>
        <a:defRPr sz="2200" b="1">
          <a:solidFill>
            <a:srgbClr val="111111"/>
          </a:solidFill>
          <a:latin typeface="Arial" charset="0"/>
        </a:defRPr>
      </a:lvl4pPr>
      <a:lvl5pPr algn="l" rtl="0" eaLnBrk="0" fontAlgn="base" hangingPunct="0">
        <a:spcBef>
          <a:spcPct val="0"/>
        </a:spcBef>
        <a:spcAft>
          <a:spcPct val="0"/>
        </a:spcAft>
        <a:defRPr sz="2200" b="1">
          <a:solidFill>
            <a:srgbClr val="111111"/>
          </a:solidFill>
          <a:latin typeface="Arial" charset="0"/>
        </a:defRPr>
      </a:lvl5pPr>
      <a:lvl6pPr marL="457200" algn="l" rtl="0" fontAlgn="base">
        <a:spcBef>
          <a:spcPct val="0"/>
        </a:spcBef>
        <a:spcAft>
          <a:spcPct val="0"/>
        </a:spcAft>
        <a:defRPr sz="2200" b="1">
          <a:solidFill>
            <a:srgbClr val="111111"/>
          </a:solidFill>
          <a:latin typeface="Arial" charset="0"/>
        </a:defRPr>
      </a:lvl6pPr>
      <a:lvl7pPr marL="914400" algn="l" rtl="0" fontAlgn="base">
        <a:spcBef>
          <a:spcPct val="0"/>
        </a:spcBef>
        <a:spcAft>
          <a:spcPct val="0"/>
        </a:spcAft>
        <a:defRPr sz="2200" b="1">
          <a:solidFill>
            <a:srgbClr val="111111"/>
          </a:solidFill>
          <a:latin typeface="Arial" charset="0"/>
        </a:defRPr>
      </a:lvl7pPr>
      <a:lvl8pPr marL="1371600" algn="l" rtl="0" fontAlgn="base">
        <a:spcBef>
          <a:spcPct val="0"/>
        </a:spcBef>
        <a:spcAft>
          <a:spcPct val="0"/>
        </a:spcAft>
        <a:defRPr sz="2200" b="1">
          <a:solidFill>
            <a:srgbClr val="111111"/>
          </a:solidFill>
          <a:latin typeface="Arial" charset="0"/>
        </a:defRPr>
      </a:lvl8pPr>
      <a:lvl9pPr marL="1828800" algn="l" rtl="0" fontAlgn="base">
        <a:spcBef>
          <a:spcPct val="0"/>
        </a:spcBef>
        <a:spcAft>
          <a:spcPct val="0"/>
        </a:spcAft>
        <a:defRPr sz="2200" b="1">
          <a:solidFill>
            <a:srgbClr val="111111"/>
          </a:solidFill>
          <a:latin typeface="Arial" charset="0"/>
        </a:defRPr>
      </a:lvl9pPr>
    </p:titleStyle>
    <p:bodyStyle>
      <a:lvl1pPr marL="342900" indent="-342900" algn="l" rtl="0" eaLnBrk="0" fontAlgn="base" hangingPunct="0">
        <a:spcBef>
          <a:spcPct val="20000"/>
        </a:spcBef>
        <a:spcAft>
          <a:spcPct val="0"/>
        </a:spcAft>
        <a:buClr>
          <a:schemeClr val="bg2"/>
        </a:buClr>
        <a:buFont typeface="Wingdings" pitchFamily="2"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lr>
          <a:schemeClr val="bg2"/>
        </a:buClr>
        <a:buChar char="•"/>
        <a:defRPr>
          <a:solidFill>
            <a:schemeClr val="tx1"/>
          </a:solidFill>
          <a:latin typeface="+mn-lt"/>
        </a:defRPr>
      </a:lvl3pPr>
      <a:lvl4pPr marL="1600200" indent="-228600" algn="l" rtl="0" eaLnBrk="0" fontAlgn="base" hangingPunct="0">
        <a:spcBef>
          <a:spcPct val="20000"/>
        </a:spcBef>
        <a:spcAft>
          <a:spcPct val="0"/>
        </a:spcAft>
        <a:buClr>
          <a:schemeClr val="bg2"/>
        </a:buClr>
        <a:buSzPct val="75000"/>
        <a:buFont typeface="Arial" charset="0"/>
        <a:buChar char="–"/>
        <a:defRPr sz="1600">
          <a:solidFill>
            <a:schemeClr val="tx1"/>
          </a:solidFill>
          <a:latin typeface="+mn-lt"/>
        </a:defRPr>
      </a:lvl4pPr>
      <a:lvl5pPr marL="2057400" indent="-228600" algn="l" rtl="0" eaLnBrk="0" fontAlgn="base" hangingPunct="0">
        <a:spcBef>
          <a:spcPct val="20000"/>
        </a:spcBef>
        <a:spcAft>
          <a:spcPct val="0"/>
        </a:spcAft>
        <a:buClr>
          <a:schemeClr val="bg2"/>
        </a:buClr>
        <a:buFont typeface="Arial" charset="0"/>
        <a:buChar char="»"/>
        <a:defRPr sz="1200">
          <a:solidFill>
            <a:schemeClr val="tx1"/>
          </a:solidFill>
          <a:latin typeface="+mn-lt"/>
        </a:defRPr>
      </a:lvl5pPr>
      <a:lvl6pPr marL="2514600" indent="-228600" algn="l" rtl="0" fontAlgn="base">
        <a:spcBef>
          <a:spcPct val="20000"/>
        </a:spcBef>
        <a:spcAft>
          <a:spcPct val="0"/>
        </a:spcAft>
        <a:buClr>
          <a:schemeClr val="bg2"/>
        </a:buClr>
        <a:buFont typeface="Arial" charset="0"/>
        <a:buChar char="»"/>
        <a:defRPr sz="1200">
          <a:solidFill>
            <a:schemeClr val="tx1"/>
          </a:solidFill>
          <a:latin typeface="+mn-lt"/>
        </a:defRPr>
      </a:lvl6pPr>
      <a:lvl7pPr marL="2971800" indent="-228600" algn="l" rtl="0" fontAlgn="base">
        <a:spcBef>
          <a:spcPct val="20000"/>
        </a:spcBef>
        <a:spcAft>
          <a:spcPct val="0"/>
        </a:spcAft>
        <a:buClr>
          <a:schemeClr val="bg2"/>
        </a:buClr>
        <a:buFont typeface="Arial" charset="0"/>
        <a:buChar char="»"/>
        <a:defRPr sz="1200">
          <a:solidFill>
            <a:schemeClr val="tx1"/>
          </a:solidFill>
          <a:latin typeface="+mn-lt"/>
        </a:defRPr>
      </a:lvl7pPr>
      <a:lvl8pPr marL="3429000" indent="-228600" algn="l" rtl="0" fontAlgn="base">
        <a:spcBef>
          <a:spcPct val="20000"/>
        </a:spcBef>
        <a:spcAft>
          <a:spcPct val="0"/>
        </a:spcAft>
        <a:buClr>
          <a:schemeClr val="bg2"/>
        </a:buClr>
        <a:buFont typeface="Arial" charset="0"/>
        <a:buChar char="»"/>
        <a:defRPr sz="1200">
          <a:solidFill>
            <a:schemeClr val="tx1"/>
          </a:solidFill>
          <a:latin typeface="+mn-lt"/>
        </a:defRPr>
      </a:lvl8pPr>
      <a:lvl9pPr marL="3886200" indent="-228600" algn="l" rtl="0" fontAlgn="base">
        <a:spcBef>
          <a:spcPct val="20000"/>
        </a:spcBef>
        <a:spcAft>
          <a:spcPct val="0"/>
        </a:spcAft>
        <a:buClr>
          <a:schemeClr val="bg2"/>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oleObject" Target="../embeddings/Microsoft_Office_Excel_Chart1.xls"/><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Office_Excel_Chart2.xls"/><Relationship Id="rId2" Type="http://schemas.openxmlformats.org/officeDocument/2006/relationships/slideLayout" Target="../slideLayouts/slideLayout3.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Office_Excel_Chart3.xls"/><Relationship Id="rId2" Type="http://schemas.openxmlformats.org/officeDocument/2006/relationships/slideLayout" Target="../slideLayouts/slideLayout3.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Office_Excel_Chart4.xls"/><Relationship Id="rId2" Type="http://schemas.openxmlformats.org/officeDocument/2006/relationships/slideLayout" Target="../slideLayouts/slideLayout5.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Office_Excel_Chart5.xls"/><Relationship Id="rId2" Type="http://schemas.openxmlformats.org/officeDocument/2006/relationships/slideLayout" Target="../slideLayouts/slideLayout3.xml"/><Relationship Id="rId1" Type="http://schemas.openxmlformats.org/officeDocument/2006/relationships/vmlDrawing" Target="../drawings/vmlDrawing5.v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9.xml"/><Relationship Id="rId1" Type="http://schemas.openxmlformats.org/officeDocument/2006/relationships/vmlDrawing" Target="../drawings/vmlDrawing6.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ubtitle 1"/>
          <p:cNvSpPr>
            <a:spLocks noGrp="1"/>
          </p:cNvSpPr>
          <p:nvPr>
            <p:ph type="subTitle" idx="1"/>
          </p:nvPr>
        </p:nvSpPr>
        <p:spPr>
          <a:xfrm>
            <a:off x="228600" y="2562225"/>
            <a:ext cx="5791200" cy="1219200"/>
          </a:xfrm>
        </p:spPr>
        <p:txBody>
          <a:bodyPr/>
          <a:lstStyle/>
          <a:p>
            <a:pPr eaLnBrk="1" hangingPunct="1"/>
            <a:r>
              <a:rPr sz="2400" smtClean="0"/>
              <a:t>Brave New World of Planned Giving:  Assessing the Damage and Rethinking Planned Giving Policies</a:t>
            </a:r>
          </a:p>
          <a:p>
            <a:pPr eaLnBrk="1" hangingPunct="1"/>
            <a:endParaRPr smtClean="0"/>
          </a:p>
          <a:p>
            <a:pPr eaLnBrk="1" hangingPunct="1">
              <a:spcBef>
                <a:spcPct val="0"/>
              </a:spcBef>
            </a:pPr>
            <a:r>
              <a:rPr sz="2400" smtClean="0">
                <a:solidFill>
                  <a:srgbClr val="005288"/>
                </a:solidFill>
              </a:rPr>
              <a:t>Jonathan H. Gudema, Esq.</a:t>
            </a:r>
          </a:p>
          <a:p>
            <a:pPr eaLnBrk="1" hangingPunct="1">
              <a:spcBef>
                <a:spcPct val="0"/>
              </a:spcBef>
            </a:pPr>
            <a:r>
              <a:rPr sz="2400" smtClean="0">
                <a:solidFill>
                  <a:srgbClr val="005288"/>
                </a:solidFill>
              </a:rPr>
              <a:t>Managing Director, Changing Our World, Inc.</a:t>
            </a:r>
          </a:p>
          <a:p>
            <a:pPr eaLnBrk="1" hangingPunct="1">
              <a:spcBef>
                <a:spcPct val="0"/>
              </a:spcBef>
            </a:pPr>
            <a:endParaRPr sz="2400" smtClean="0">
              <a:solidFill>
                <a:srgbClr val="005288"/>
              </a:solidFill>
            </a:endParaRPr>
          </a:p>
          <a:p>
            <a:pPr eaLnBrk="1" hangingPunct="1">
              <a:spcBef>
                <a:spcPct val="0"/>
              </a:spcBef>
            </a:pPr>
            <a:r>
              <a:rPr sz="2400" smtClean="0">
                <a:solidFill>
                  <a:srgbClr val="005288"/>
                </a:solidFill>
              </a:rPr>
              <a:t>Alan Berkowitz, Planned Giving Director</a:t>
            </a:r>
          </a:p>
          <a:p>
            <a:pPr eaLnBrk="1" hangingPunct="1">
              <a:spcBef>
                <a:spcPct val="0"/>
              </a:spcBef>
            </a:pPr>
            <a:r>
              <a:rPr sz="2400" smtClean="0">
                <a:solidFill>
                  <a:srgbClr val="005288"/>
                </a:solidFill>
              </a:rPr>
              <a:t>Juvenile Diabetes Research Foundation</a:t>
            </a:r>
          </a:p>
          <a:p>
            <a:pPr eaLnBrk="1" hangingPunct="1"/>
            <a:endParaRPr sz="1600" smtClean="0">
              <a:solidFill>
                <a:srgbClr val="005288"/>
              </a:solidFill>
            </a:endParaRPr>
          </a:p>
        </p:txBody>
      </p:sp>
      <p:sp>
        <p:nvSpPr>
          <p:cNvPr id="3" name="Rectangle 2"/>
          <p:cNvSpPr/>
          <p:nvPr/>
        </p:nvSpPr>
        <p:spPr>
          <a:xfrm rot="5400000">
            <a:off x="6734556" y="4448556"/>
            <a:ext cx="246888" cy="4572000"/>
          </a:xfrm>
          <a:prstGeom prst="rect">
            <a:avLst/>
          </a:prstGeom>
          <a:solidFill>
            <a:srgbClr val="009DD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en-US" sz="1200" dirty="0"/>
              <a:t>New York  |  London  |  Los Angeles  |  Washington DC  |  Boston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2"/>
          <p:cNvSpPr>
            <a:spLocks noGrp="1"/>
          </p:cNvSpPr>
          <p:nvPr>
            <p:ph type="title"/>
          </p:nvPr>
        </p:nvSpPr>
        <p:spPr>
          <a:xfrm>
            <a:off x="228600" y="550863"/>
            <a:ext cx="8659813" cy="973137"/>
          </a:xfrm>
        </p:spPr>
        <p:txBody>
          <a:bodyPr/>
          <a:lstStyle/>
          <a:p>
            <a:r>
              <a:rPr sz="2800" smtClean="0"/>
              <a:t>Do our gift annuity programs resemble ponzi schemes?</a:t>
            </a:r>
          </a:p>
        </p:txBody>
      </p:sp>
      <p:pic>
        <p:nvPicPr>
          <p:cNvPr id="26626" name="Picture 2"/>
          <p:cNvPicPr>
            <a:picLocks noChangeAspect="1" noChangeArrowheads="1"/>
          </p:cNvPicPr>
          <p:nvPr/>
        </p:nvPicPr>
        <p:blipFill>
          <a:blip r:embed="rId2" cstate="print"/>
          <a:srcRect/>
          <a:stretch>
            <a:fillRect/>
          </a:stretch>
        </p:blipFill>
        <p:spPr bwMode="auto">
          <a:xfrm>
            <a:off x="1182688" y="1146175"/>
            <a:ext cx="6937375" cy="5095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80988"/>
            <a:ext cx="8659813" cy="862012"/>
          </a:xfrm>
        </p:spPr>
        <p:txBody>
          <a:bodyPr>
            <a:normAutofit fontScale="90000"/>
          </a:bodyPr>
          <a:lstStyle/>
          <a:p>
            <a:pPr>
              <a:defRPr/>
            </a:pPr>
            <a:r>
              <a:rPr sz="3100" dirty="0" smtClean="0"/>
              <a:t>CGA declining principal example</a:t>
            </a:r>
            <a:r>
              <a:rPr sz="2700" dirty="0" smtClean="0"/>
              <a:t/>
            </a:r>
            <a:br>
              <a:rPr sz="2700" dirty="0" smtClean="0"/>
            </a:br>
            <a:r>
              <a:rPr sz="2700" dirty="0" smtClean="0"/>
              <a:t>Donor age 65, current ACGA rate 5.3%, $10,000 CGA </a:t>
            </a:r>
            <a:r>
              <a:rPr sz="2400" dirty="0" smtClean="0"/>
              <a:t/>
            </a:r>
            <a:br>
              <a:rPr sz="2400" dirty="0" smtClean="0"/>
            </a:br>
            <a:endParaRPr sz="2400" dirty="0"/>
          </a:p>
        </p:txBody>
      </p:sp>
      <p:graphicFrame>
        <p:nvGraphicFramePr>
          <p:cNvPr id="5" name="Content Placeholder 4"/>
          <p:cNvGraphicFramePr>
            <a:graphicFrameLocks noGrp="1"/>
          </p:cNvGraphicFramePr>
          <p:nvPr>
            <p:ph sz="half" idx="1"/>
          </p:nvPr>
        </p:nvGraphicFramePr>
        <p:xfrm>
          <a:off x="228600" y="1597152"/>
          <a:ext cx="4240213" cy="477666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ontent Placeholder 5"/>
          <p:cNvGraphicFramePr>
            <a:graphicFrameLocks noGrp="1"/>
          </p:cNvGraphicFramePr>
          <p:nvPr>
            <p:ph sz="half" idx="2"/>
          </p:nvPr>
        </p:nvGraphicFramePr>
        <p:xfrm>
          <a:off x="4648200" y="1572768"/>
          <a:ext cx="4240213" cy="4801045"/>
        </p:xfrm>
        <a:graphic>
          <a:graphicData uri="http://schemas.openxmlformats.org/drawingml/2006/chart">
            <c:chart xmlns:c="http://schemas.openxmlformats.org/drawingml/2006/chart" xmlns:r="http://schemas.openxmlformats.org/officeDocument/2006/relationships" r:id="rId3"/>
          </a:graphicData>
        </a:graphic>
      </p:graphicFrame>
      <p:sp>
        <p:nvSpPr>
          <p:cNvPr id="27652" name="TextBox 6"/>
          <p:cNvSpPr txBox="1">
            <a:spLocks noChangeArrowheads="1"/>
          </p:cNvSpPr>
          <p:nvPr/>
        </p:nvSpPr>
        <p:spPr bwMode="auto">
          <a:xfrm>
            <a:off x="476250" y="1219200"/>
            <a:ext cx="3790950" cy="369888"/>
          </a:xfrm>
          <a:prstGeom prst="rect">
            <a:avLst/>
          </a:prstGeom>
          <a:noFill/>
          <a:ln w="9525">
            <a:noFill/>
            <a:miter lim="800000"/>
            <a:headEnd/>
            <a:tailEnd/>
          </a:ln>
        </p:spPr>
        <p:txBody>
          <a:bodyPr>
            <a:spAutoFit/>
          </a:bodyPr>
          <a:lstStyle/>
          <a:p>
            <a:pPr algn="ctr"/>
            <a:r>
              <a:rPr lang="en-US"/>
              <a:t>4% flat return</a:t>
            </a:r>
          </a:p>
        </p:txBody>
      </p:sp>
      <p:sp>
        <p:nvSpPr>
          <p:cNvPr id="27653" name="TextBox 7"/>
          <p:cNvSpPr txBox="1">
            <a:spLocks noChangeArrowheads="1"/>
          </p:cNvSpPr>
          <p:nvPr/>
        </p:nvSpPr>
        <p:spPr bwMode="auto">
          <a:xfrm>
            <a:off x="4846638" y="1200150"/>
            <a:ext cx="3790950" cy="369888"/>
          </a:xfrm>
          <a:prstGeom prst="rect">
            <a:avLst/>
          </a:prstGeom>
          <a:noFill/>
          <a:ln w="9525">
            <a:noFill/>
            <a:miter lim="800000"/>
            <a:headEnd/>
            <a:tailEnd/>
          </a:ln>
        </p:spPr>
        <p:txBody>
          <a:bodyPr>
            <a:spAutoFit/>
          </a:bodyPr>
          <a:lstStyle/>
          <a:p>
            <a:pPr algn="ctr"/>
            <a:r>
              <a:rPr lang="en-US"/>
              <a:t>4% flat return, 30% drop in yr 10</a:t>
            </a:r>
          </a:p>
        </p:txBody>
      </p:sp>
      <p:sp>
        <p:nvSpPr>
          <p:cNvPr id="14" name="Line Callout 1 (No Border) 13"/>
          <p:cNvSpPr/>
          <p:nvPr/>
        </p:nvSpPr>
        <p:spPr>
          <a:xfrm>
            <a:off x="7388225" y="3365500"/>
            <a:ext cx="354013" cy="304800"/>
          </a:xfrm>
          <a:prstGeom prst="callout1">
            <a:avLst>
              <a:gd name="adj1" fmla="val 18750"/>
              <a:gd name="adj2" fmla="val 142"/>
              <a:gd name="adj3" fmla="val 112500"/>
              <a:gd name="adj4" fmla="val -3833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LE</a:t>
            </a:r>
          </a:p>
        </p:txBody>
      </p:sp>
      <p:sp>
        <p:nvSpPr>
          <p:cNvPr id="15" name="Line Callout 1 (No Border) 14"/>
          <p:cNvSpPr/>
          <p:nvPr/>
        </p:nvSpPr>
        <p:spPr>
          <a:xfrm>
            <a:off x="2919413" y="2932113"/>
            <a:ext cx="354012" cy="304800"/>
          </a:xfrm>
          <a:prstGeom prst="callout1">
            <a:avLst>
              <a:gd name="adj1" fmla="val 18750"/>
              <a:gd name="adj2" fmla="val 142"/>
              <a:gd name="adj3" fmla="val 112500"/>
              <a:gd name="adj4" fmla="val -3833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LE</a:t>
            </a:r>
          </a:p>
        </p:txBody>
      </p:sp>
      <p:sp>
        <p:nvSpPr>
          <p:cNvPr id="27656" name="TextBox 20"/>
          <p:cNvSpPr txBox="1">
            <a:spLocks noChangeArrowheads="1"/>
          </p:cNvSpPr>
          <p:nvPr/>
        </p:nvSpPr>
        <p:spPr bwMode="auto">
          <a:xfrm>
            <a:off x="828675" y="6411913"/>
            <a:ext cx="1839913" cy="276225"/>
          </a:xfrm>
          <a:prstGeom prst="rect">
            <a:avLst/>
          </a:prstGeom>
          <a:noFill/>
          <a:ln w="9525">
            <a:noFill/>
            <a:miter lim="800000"/>
            <a:headEnd/>
            <a:tailEnd/>
          </a:ln>
        </p:spPr>
        <p:txBody>
          <a:bodyPr>
            <a:spAutoFit/>
          </a:bodyPr>
          <a:lstStyle/>
          <a:p>
            <a:r>
              <a:rPr lang="en-US" sz="1200"/>
              <a:t>LE = Life expectancy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C3DE658B-463F-464B-B502-C819D47D6CC0}" type="slidenum">
              <a:rPr/>
              <a:pPr>
                <a:defRPr/>
              </a:pPr>
              <a:t>4</a:t>
            </a:fld>
            <a:endParaRPr/>
          </a:p>
        </p:txBody>
      </p:sp>
      <p:sp>
        <p:nvSpPr>
          <p:cNvPr id="28674" name="Rectangle 16"/>
          <p:cNvSpPr>
            <a:spLocks noGrp="1" noChangeArrowheads="1"/>
          </p:cNvSpPr>
          <p:nvPr>
            <p:ph type="body" sz="quarter" idx="11"/>
          </p:nvPr>
        </p:nvSpPr>
        <p:spPr>
          <a:xfrm>
            <a:off x="214313" y="1336675"/>
            <a:ext cx="8659812" cy="4787900"/>
          </a:xfrm>
        </p:spPr>
        <p:txBody>
          <a:bodyPr/>
          <a:lstStyle/>
          <a:p>
            <a:r>
              <a:rPr smtClean="0"/>
              <a:t>Risk #1 – CGAs are general obligations of the charity</a:t>
            </a:r>
          </a:p>
          <a:p>
            <a:pPr lvl="1"/>
            <a:r>
              <a:rPr smtClean="0"/>
              <a:t>CGA concept predicated on:</a:t>
            </a:r>
            <a:endParaRPr sz="1600" smtClean="0"/>
          </a:p>
          <a:p>
            <a:pPr lvl="2"/>
            <a:r>
              <a:rPr smtClean="0"/>
              <a:t>Consistent positive investment returns</a:t>
            </a:r>
            <a:endParaRPr sz="1200" smtClean="0"/>
          </a:p>
          <a:p>
            <a:pPr lvl="2"/>
            <a:r>
              <a:rPr smtClean="0"/>
              <a:t>Life expectancy tables</a:t>
            </a:r>
            <a:endParaRPr sz="1200" smtClean="0"/>
          </a:p>
          <a:p>
            <a:pPr lvl="3"/>
            <a:r>
              <a:rPr sz="2000" smtClean="0"/>
              <a:t>Significant numbers of annuitants will likely confirm tables</a:t>
            </a:r>
          </a:p>
          <a:p>
            <a:pPr lvl="3"/>
            <a:r>
              <a:rPr sz="2000" smtClean="0"/>
              <a:t>CGA donors who die before life expectancy will cover for those who live past life expectancy</a:t>
            </a:r>
          </a:p>
          <a:p>
            <a:pPr lvl="1"/>
            <a:r>
              <a:rPr smtClean="0"/>
              <a:t>There is real risk with any CGA – the larger the CGA, the larger risk</a:t>
            </a:r>
          </a:p>
          <a:p>
            <a:r>
              <a:rPr smtClean="0"/>
              <a:t>Risk #2 – Tangling with departments of insurance</a:t>
            </a:r>
          </a:p>
          <a:p>
            <a:pPr lvl="1"/>
            <a:r>
              <a:rPr smtClean="0"/>
              <a:t>Obligations in NY are to file for license, maintain reserves (even add to reserves on occasion) and file annual reports</a:t>
            </a:r>
            <a:endParaRPr sz="1600" smtClean="0"/>
          </a:p>
          <a:p>
            <a:pPr lvl="1"/>
            <a:r>
              <a:rPr smtClean="0"/>
              <a:t>New York isn’t the only state with regulations – must meet requirements of state where donor resides</a:t>
            </a:r>
            <a:endParaRPr sz="1600" smtClean="0"/>
          </a:p>
          <a:p>
            <a:pPr lvl="1"/>
            <a:endParaRPr sz="1600" smtClean="0"/>
          </a:p>
        </p:txBody>
      </p:sp>
      <p:sp>
        <p:nvSpPr>
          <p:cNvPr id="28675" name="Rectangle 2"/>
          <p:cNvSpPr>
            <a:spLocks noGrp="1" noChangeArrowheads="1"/>
          </p:cNvSpPr>
          <p:nvPr>
            <p:ph type="title"/>
          </p:nvPr>
        </p:nvSpPr>
        <p:spPr>
          <a:xfrm>
            <a:off x="228600" y="550863"/>
            <a:ext cx="8659813" cy="973137"/>
          </a:xfrm>
        </p:spPr>
        <p:txBody>
          <a:bodyPr/>
          <a:lstStyle/>
          <a:p>
            <a:pPr eaLnBrk="1" hangingPunct="1"/>
            <a:r>
              <a:rPr sz="2800" smtClean="0"/>
              <a:t>Charitable gift annuities (CGAs)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D1509DF0-88EB-4618-9968-9D56749A559A}" type="slidenum">
              <a:rPr/>
              <a:pPr>
                <a:defRPr/>
              </a:pPr>
              <a:t>5</a:t>
            </a:fld>
            <a:endParaRPr/>
          </a:p>
        </p:txBody>
      </p:sp>
      <p:sp>
        <p:nvSpPr>
          <p:cNvPr id="30722" name="Rectangle 16"/>
          <p:cNvSpPr>
            <a:spLocks noGrp="1" noChangeArrowheads="1"/>
          </p:cNvSpPr>
          <p:nvPr>
            <p:ph type="body" sz="quarter" idx="11"/>
          </p:nvPr>
        </p:nvSpPr>
        <p:spPr>
          <a:xfrm>
            <a:off x="201613" y="1295400"/>
            <a:ext cx="8659812" cy="4787900"/>
          </a:xfrm>
        </p:spPr>
        <p:txBody>
          <a:bodyPr/>
          <a:lstStyle/>
          <a:p>
            <a:r>
              <a:rPr smtClean="0"/>
              <a:t>Risk #1 – Trusts are legal documents</a:t>
            </a:r>
          </a:p>
          <a:p>
            <a:pPr lvl="1"/>
            <a:r>
              <a:rPr smtClean="0"/>
              <a:t>Trustees are fiduciaries – are held to a high standard</a:t>
            </a:r>
            <a:endParaRPr sz="1600" smtClean="0"/>
          </a:p>
          <a:p>
            <a:pPr lvl="1"/>
            <a:r>
              <a:rPr smtClean="0"/>
              <a:t>Conflicts of interest can haunt a charity</a:t>
            </a:r>
            <a:endParaRPr sz="1600" smtClean="0"/>
          </a:p>
          <a:p>
            <a:pPr lvl="2"/>
            <a:r>
              <a:rPr sz="2000" smtClean="0"/>
              <a:t>Who is paying an attorney to draft a CRT?</a:t>
            </a:r>
          </a:p>
          <a:p>
            <a:pPr lvl="2"/>
            <a:r>
              <a:rPr sz="2000" smtClean="0"/>
              <a:t>Has the donor’s attorney reviewed and signed off on the trust document?</a:t>
            </a:r>
          </a:p>
          <a:p>
            <a:pPr lvl="2"/>
            <a:r>
              <a:rPr sz="2000" smtClean="0"/>
              <a:t>Does the donor fully understand the arrangement?</a:t>
            </a:r>
          </a:p>
          <a:p>
            <a:pPr lvl="1"/>
            <a:r>
              <a:rPr smtClean="0"/>
              <a:t>A CRT exhausting its assets is probably just the beginning of an organization’s problem, not the end</a:t>
            </a:r>
            <a:endParaRPr sz="1600" smtClean="0"/>
          </a:p>
          <a:p>
            <a:r>
              <a:rPr smtClean="0"/>
              <a:t>Risk #2 – Entanglement in complex arrangements</a:t>
            </a:r>
          </a:p>
          <a:p>
            <a:pPr lvl="1"/>
            <a:r>
              <a:rPr smtClean="0"/>
              <a:t>Not every piece of real estate in Montana is worth taking into a CRT</a:t>
            </a:r>
            <a:endParaRPr sz="1600" smtClean="0"/>
          </a:p>
          <a:p>
            <a:pPr lvl="1"/>
            <a:r>
              <a:rPr smtClean="0"/>
              <a:t>A charity may expend time, money and effort for little or no return</a:t>
            </a:r>
            <a:endParaRPr sz="1600" smtClean="0"/>
          </a:p>
          <a:p>
            <a:pPr lvl="1"/>
            <a:r>
              <a:rPr smtClean="0"/>
              <a:t>Know when to say no</a:t>
            </a:r>
            <a:endParaRPr sz="1600" smtClean="0"/>
          </a:p>
        </p:txBody>
      </p:sp>
      <p:sp>
        <p:nvSpPr>
          <p:cNvPr id="30723" name="Rectangle 2"/>
          <p:cNvSpPr>
            <a:spLocks noGrp="1" noChangeArrowheads="1"/>
          </p:cNvSpPr>
          <p:nvPr>
            <p:ph type="title"/>
          </p:nvPr>
        </p:nvSpPr>
        <p:spPr>
          <a:xfrm>
            <a:off x="228600" y="550863"/>
            <a:ext cx="8659813" cy="973137"/>
          </a:xfrm>
        </p:spPr>
        <p:txBody>
          <a:bodyPr/>
          <a:lstStyle/>
          <a:p>
            <a:pPr eaLnBrk="1" hangingPunct="1"/>
            <a:r>
              <a:rPr sz="2800" smtClean="0"/>
              <a:t>Charitable remainder trusts (CRTs)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91A4AB10-7DF4-4F42-8BDD-FA572767F8AF}" type="slidenum">
              <a:rPr/>
              <a:pPr>
                <a:defRPr/>
              </a:pPr>
              <a:t>6</a:t>
            </a:fld>
            <a:endParaRPr/>
          </a:p>
        </p:txBody>
      </p:sp>
      <p:sp>
        <p:nvSpPr>
          <p:cNvPr id="32770" name="Rectangle 16"/>
          <p:cNvSpPr>
            <a:spLocks noGrp="1" noChangeArrowheads="1"/>
          </p:cNvSpPr>
          <p:nvPr>
            <p:ph type="body" sz="quarter" idx="11"/>
          </p:nvPr>
        </p:nvSpPr>
        <p:spPr>
          <a:xfrm>
            <a:off x="228600" y="1600200"/>
            <a:ext cx="8659813" cy="4787900"/>
          </a:xfrm>
        </p:spPr>
        <p:txBody>
          <a:bodyPr/>
          <a:lstStyle/>
          <a:p>
            <a:r>
              <a:rPr sz="2800" b="1" smtClean="0"/>
              <a:t>Minimum/maximum ages</a:t>
            </a:r>
          </a:p>
          <a:p>
            <a:r>
              <a:rPr smtClean="0"/>
              <a:t>Minimum/maximum amounts</a:t>
            </a:r>
          </a:p>
          <a:p>
            <a:r>
              <a:rPr smtClean="0"/>
              <a:t>Remainders from gift annuities</a:t>
            </a:r>
          </a:p>
          <a:p>
            <a:r>
              <a:rPr smtClean="0"/>
              <a:t>Including other organizations for remainder portion</a:t>
            </a:r>
          </a:p>
          <a:p>
            <a:r>
              <a:rPr smtClean="0"/>
              <a:t>Required forms </a:t>
            </a:r>
          </a:p>
          <a:p>
            <a:r>
              <a:rPr smtClean="0"/>
              <a:t>Written policies</a:t>
            </a:r>
          </a:p>
          <a:p>
            <a:r>
              <a:rPr smtClean="0"/>
              <a:t>When to consider reinsurance</a:t>
            </a:r>
          </a:p>
          <a:p>
            <a:endParaRPr smtClean="0"/>
          </a:p>
        </p:txBody>
      </p:sp>
      <p:sp>
        <p:nvSpPr>
          <p:cNvPr id="32771" name="Rectangle 2"/>
          <p:cNvSpPr>
            <a:spLocks noGrp="1" noChangeArrowheads="1"/>
          </p:cNvSpPr>
          <p:nvPr>
            <p:ph type="title"/>
          </p:nvPr>
        </p:nvSpPr>
        <p:spPr>
          <a:xfrm>
            <a:off x="228600" y="550863"/>
            <a:ext cx="8659813" cy="973137"/>
          </a:xfrm>
        </p:spPr>
        <p:txBody>
          <a:bodyPr/>
          <a:lstStyle/>
          <a:p>
            <a:pPr eaLnBrk="1" hangingPunct="1"/>
            <a:r>
              <a:rPr sz="2800" smtClean="0"/>
              <a:t>Gift acceptance policies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a:xfrm>
            <a:off x="228600" y="550863"/>
            <a:ext cx="8659813" cy="973137"/>
          </a:xfrm>
        </p:spPr>
        <p:txBody>
          <a:bodyPr/>
          <a:lstStyle/>
          <a:p>
            <a:r>
              <a:rPr sz="2800" smtClean="0"/>
              <a:t>Ages when single life CGAs exhaust </a:t>
            </a:r>
          </a:p>
        </p:txBody>
      </p:sp>
      <p:graphicFrame>
        <p:nvGraphicFramePr>
          <p:cNvPr id="20482" name="Content Placeholder 4"/>
          <p:cNvGraphicFramePr>
            <a:graphicFrameLocks noGrp="1"/>
          </p:cNvGraphicFramePr>
          <p:nvPr>
            <p:ph idx="1"/>
          </p:nvPr>
        </p:nvGraphicFramePr>
        <p:xfrm>
          <a:off x="457200" y="1600200"/>
          <a:ext cx="8229600" cy="4525963"/>
        </p:xfrm>
        <a:graphic>
          <a:graphicData uri="http://schemas.openxmlformats.org/presentationml/2006/ole">
            <p:oleObj spid="_x0000_s20482" r:id="rId3" imgW="8230313" imgH="4523624" progId="Excel.Chart.8">
              <p:embed/>
            </p:oleObj>
          </a:graphicData>
        </a:graphic>
      </p:graphicFrame>
      <p:sp>
        <p:nvSpPr>
          <p:cNvPr id="20484" name="TextBox 5"/>
          <p:cNvSpPr txBox="1">
            <a:spLocks noChangeArrowheads="1"/>
          </p:cNvSpPr>
          <p:nvPr/>
        </p:nvSpPr>
        <p:spPr bwMode="auto">
          <a:xfrm>
            <a:off x="152400" y="1371600"/>
            <a:ext cx="1441450" cy="646113"/>
          </a:xfrm>
          <a:prstGeom prst="rect">
            <a:avLst/>
          </a:prstGeom>
          <a:noFill/>
          <a:ln w="9525">
            <a:noFill/>
            <a:miter lim="800000"/>
            <a:headEnd/>
            <a:tailEnd/>
          </a:ln>
        </p:spPr>
        <p:txBody>
          <a:bodyPr>
            <a:spAutoFit/>
          </a:bodyPr>
          <a:lstStyle/>
          <a:p>
            <a:pPr algn="ctr"/>
            <a:r>
              <a:rPr lang="en-US" b="1"/>
              <a:t>Age at Exhaustion</a:t>
            </a:r>
          </a:p>
        </p:txBody>
      </p:sp>
      <p:sp>
        <p:nvSpPr>
          <p:cNvPr id="20485" name="TextBox 6"/>
          <p:cNvSpPr txBox="1">
            <a:spLocks noChangeArrowheads="1"/>
          </p:cNvSpPr>
          <p:nvPr/>
        </p:nvSpPr>
        <p:spPr bwMode="auto">
          <a:xfrm>
            <a:off x="6858000" y="5410200"/>
            <a:ext cx="1371600" cy="646113"/>
          </a:xfrm>
          <a:prstGeom prst="rect">
            <a:avLst/>
          </a:prstGeom>
          <a:noFill/>
          <a:ln w="9525">
            <a:noFill/>
            <a:miter lim="800000"/>
            <a:headEnd/>
            <a:tailEnd/>
          </a:ln>
        </p:spPr>
        <p:txBody>
          <a:bodyPr>
            <a:spAutoFit/>
          </a:bodyPr>
          <a:lstStyle/>
          <a:p>
            <a:pPr algn="ctr"/>
            <a:r>
              <a:rPr lang="en-US" b="1"/>
              <a:t>Age at Inception</a:t>
            </a:r>
          </a:p>
        </p:txBody>
      </p:sp>
      <p:sp>
        <p:nvSpPr>
          <p:cNvPr id="20486" name="TextBox 7"/>
          <p:cNvSpPr txBox="1">
            <a:spLocks noChangeArrowheads="1"/>
          </p:cNvSpPr>
          <p:nvPr/>
        </p:nvSpPr>
        <p:spPr bwMode="auto">
          <a:xfrm>
            <a:off x="7239000" y="2743200"/>
            <a:ext cx="1641475" cy="646113"/>
          </a:xfrm>
          <a:prstGeom prst="rect">
            <a:avLst/>
          </a:prstGeom>
          <a:noFill/>
          <a:ln w="9525">
            <a:noFill/>
            <a:miter lim="800000"/>
            <a:headEnd/>
            <a:tailEnd/>
          </a:ln>
        </p:spPr>
        <p:txBody>
          <a:bodyPr>
            <a:spAutoFit/>
          </a:bodyPr>
          <a:lstStyle/>
          <a:p>
            <a:pPr algn="ctr"/>
            <a:r>
              <a:rPr lang="en-US" b="1"/>
              <a:t>Investment Assumptions</a:t>
            </a:r>
          </a:p>
        </p:txBody>
      </p:sp>
      <p:cxnSp>
        <p:nvCxnSpPr>
          <p:cNvPr id="10" name="Straight Connector 9"/>
          <p:cNvCxnSpPr/>
          <p:nvPr/>
        </p:nvCxnSpPr>
        <p:spPr>
          <a:xfrm>
            <a:off x="1279525" y="4913313"/>
            <a:ext cx="7318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968500" y="4760913"/>
            <a:ext cx="7318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682875" y="4608513"/>
            <a:ext cx="7302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432175" y="4479925"/>
            <a:ext cx="7318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157663" y="4291013"/>
            <a:ext cx="6953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4895850" y="3925888"/>
            <a:ext cx="676275" cy="63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595938" y="3560763"/>
            <a:ext cx="6826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284913" y="3090863"/>
            <a:ext cx="7318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389813" y="4484688"/>
            <a:ext cx="219075"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496" name="TextBox 17"/>
          <p:cNvSpPr txBox="1">
            <a:spLocks noChangeArrowheads="1"/>
          </p:cNvSpPr>
          <p:nvPr/>
        </p:nvSpPr>
        <p:spPr bwMode="auto">
          <a:xfrm>
            <a:off x="569913" y="6294438"/>
            <a:ext cx="2279650" cy="522287"/>
          </a:xfrm>
          <a:prstGeom prst="rect">
            <a:avLst/>
          </a:prstGeom>
          <a:noFill/>
          <a:ln w="9525">
            <a:noFill/>
            <a:miter lim="800000"/>
            <a:headEnd/>
            <a:tailEnd/>
          </a:ln>
        </p:spPr>
        <p:txBody>
          <a:bodyPr>
            <a:spAutoFit/>
          </a:bodyPr>
          <a:lstStyle/>
          <a:p>
            <a:r>
              <a:rPr lang="en-US" sz="1400" b="1"/>
              <a:t>All payout rates are from the 2/1/09 ACGA tables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a:xfrm>
            <a:off x="228600" y="550863"/>
            <a:ext cx="8659813" cy="973137"/>
          </a:xfrm>
        </p:spPr>
        <p:txBody>
          <a:bodyPr/>
          <a:lstStyle/>
          <a:p>
            <a:r>
              <a:rPr sz="2800" smtClean="0"/>
              <a:t>Ages when joint life CGAs exhaust</a:t>
            </a:r>
          </a:p>
        </p:txBody>
      </p:sp>
      <p:graphicFrame>
        <p:nvGraphicFramePr>
          <p:cNvPr id="21506" name="Content Placeholder 4"/>
          <p:cNvGraphicFramePr>
            <a:graphicFrameLocks noGrp="1"/>
          </p:cNvGraphicFramePr>
          <p:nvPr>
            <p:ph idx="1"/>
          </p:nvPr>
        </p:nvGraphicFramePr>
        <p:xfrm>
          <a:off x="457200" y="1600200"/>
          <a:ext cx="8229600" cy="4525963"/>
        </p:xfrm>
        <a:graphic>
          <a:graphicData uri="http://schemas.openxmlformats.org/presentationml/2006/ole">
            <p:oleObj spid="_x0000_s21506" r:id="rId3" imgW="8230313" imgH="4523624" progId="Excel.Chart.8">
              <p:embed/>
            </p:oleObj>
          </a:graphicData>
        </a:graphic>
      </p:graphicFrame>
      <p:sp>
        <p:nvSpPr>
          <p:cNvPr id="21508" name="TextBox 5"/>
          <p:cNvSpPr txBox="1">
            <a:spLocks noChangeArrowheads="1"/>
          </p:cNvSpPr>
          <p:nvPr/>
        </p:nvSpPr>
        <p:spPr bwMode="auto">
          <a:xfrm>
            <a:off x="152400" y="1371600"/>
            <a:ext cx="1905000" cy="646113"/>
          </a:xfrm>
          <a:prstGeom prst="rect">
            <a:avLst/>
          </a:prstGeom>
          <a:noFill/>
          <a:ln w="9525">
            <a:noFill/>
            <a:miter lim="800000"/>
            <a:headEnd/>
            <a:tailEnd/>
          </a:ln>
        </p:spPr>
        <p:txBody>
          <a:bodyPr>
            <a:spAutoFit/>
          </a:bodyPr>
          <a:lstStyle/>
          <a:p>
            <a:pPr algn="ctr"/>
            <a:r>
              <a:rPr lang="en-US" b="1"/>
              <a:t>Age of Survivor at Exhaustion</a:t>
            </a:r>
          </a:p>
        </p:txBody>
      </p:sp>
      <p:sp>
        <p:nvSpPr>
          <p:cNvPr id="21509" name="TextBox 6"/>
          <p:cNvSpPr txBox="1">
            <a:spLocks noChangeArrowheads="1"/>
          </p:cNvSpPr>
          <p:nvPr/>
        </p:nvSpPr>
        <p:spPr bwMode="auto">
          <a:xfrm>
            <a:off x="6858000" y="5410200"/>
            <a:ext cx="1371600" cy="646113"/>
          </a:xfrm>
          <a:prstGeom prst="rect">
            <a:avLst/>
          </a:prstGeom>
          <a:noFill/>
          <a:ln w="9525">
            <a:noFill/>
            <a:miter lim="800000"/>
            <a:headEnd/>
            <a:tailEnd/>
          </a:ln>
        </p:spPr>
        <p:txBody>
          <a:bodyPr>
            <a:spAutoFit/>
          </a:bodyPr>
          <a:lstStyle/>
          <a:p>
            <a:pPr algn="ctr"/>
            <a:r>
              <a:rPr lang="en-US" b="1"/>
              <a:t>Ages at Inception</a:t>
            </a:r>
          </a:p>
        </p:txBody>
      </p:sp>
      <p:sp>
        <p:nvSpPr>
          <p:cNvPr id="21510" name="TextBox 7"/>
          <p:cNvSpPr txBox="1">
            <a:spLocks noChangeArrowheads="1"/>
          </p:cNvSpPr>
          <p:nvPr/>
        </p:nvSpPr>
        <p:spPr bwMode="auto">
          <a:xfrm>
            <a:off x="7239000" y="2819400"/>
            <a:ext cx="1682750" cy="646113"/>
          </a:xfrm>
          <a:prstGeom prst="rect">
            <a:avLst/>
          </a:prstGeom>
          <a:noFill/>
          <a:ln w="9525">
            <a:noFill/>
            <a:miter lim="800000"/>
            <a:headEnd/>
            <a:tailEnd/>
          </a:ln>
        </p:spPr>
        <p:txBody>
          <a:bodyPr>
            <a:spAutoFit/>
          </a:bodyPr>
          <a:lstStyle/>
          <a:p>
            <a:pPr algn="ctr"/>
            <a:r>
              <a:rPr lang="en-US" b="1"/>
              <a:t>Investment Assumptions</a:t>
            </a:r>
          </a:p>
        </p:txBody>
      </p:sp>
      <p:sp>
        <p:nvSpPr>
          <p:cNvPr id="21511" name="TextBox 8"/>
          <p:cNvSpPr txBox="1">
            <a:spLocks noChangeArrowheads="1"/>
          </p:cNvSpPr>
          <p:nvPr/>
        </p:nvSpPr>
        <p:spPr bwMode="auto">
          <a:xfrm>
            <a:off x="569913" y="6294438"/>
            <a:ext cx="2279650" cy="522287"/>
          </a:xfrm>
          <a:prstGeom prst="rect">
            <a:avLst/>
          </a:prstGeom>
          <a:noFill/>
          <a:ln w="9525">
            <a:noFill/>
            <a:miter lim="800000"/>
            <a:headEnd/>
            <a:tailEnd/>
          </a:ln>
        </p:spPr>
        <p:txBody>
          <a:bodyPr>
            <a:spAutoFit/>
          </a:bodyPr>
          <a:lstStyle/>
          <a:p>
            <a:r>
              <a:rPr lang="en-US" sz="1400" b="1"/>
              <a:t>All payout rates are from the 2/1/09 ACGA tables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228600" y="550863"/>
            <a:ext cx="8659813" cy="973137"/>
          </a:xfrm>
        </p:spPr>
        <p:txBody>
          <a:bodyPr/>
          <a:lstStyle/>
          <a:p>
            <a:r>
              <a:rPr sz="2800" smtClean="0"/>
              <a:t>Does using deferred CGAs lesson risk of exhaustion?</a:t>
            </a:r>
          </a:p>
        </p:txBody>
      </p:sp>
      <p:graphicFrame>
        <p:nvGraphicFramePr>
          <p:cNvPr id="22530" name="Content Placeholder 4"/>
          <p:cNvGraphicFramePr>
            <a:graphicFrameLocks noGrp="1"/>
          </p:cNvGraphicFramePr>
          <p:nvPr>
            <p:ph idx="1"/>
          </p:nvPr>
        </p:nvGraphicFramePr>
        <p:xfrm>
          <a:off x="457200" y="1600200"/>
          <a:ext cx="8229600" cy="4525963"/>
        </p:xfrm>
        <a:graphic>
          <a:graphicData uri="http://schemas.openxmlformats.org/presentationml/2006/ole">
            <p:oleObj spid="_x0000_s22530" r:id="rId3" imgW="8230313" imgH="4523624" progId="Excel.Chart.8">
              <p:embed/>
            </p:oleObj>
          </a:graphicData>
        </a:graphic>
      </p:graphicFrame>
      <p:sp>
        <p:nvSpPr>
          <p:cNvPr id="22532" name="TextBox 5"/>
          <p:cNvSpPr txBox="1">
            <a:spLocks noChangeArrowheads="1"/>
          </p:cNvSpPr>
          <p:nvPr/>
        </p:nvSpPr>
        <p:spPr bwMode="auto">
          <a:xfrm>
            <a:off x="152400" y="1371600"/>
            <a:ext cx="1600200" cy="646113"/>
          </a:xfrm>
          <a:prstGeom prst="rect">
            <a:avLst/>
          </a:prstGeom>
          <a:noFill/>
          <a:ln w="9525">
            <a:noFill/>
            <a:miter lim="800000"/>
            <a:headEnd/>
            <a:tailEnd/>
          </a:ln>
        </p:spPr>
        <p:txBody>
          <a:bodyPr>
            <a:spAutoFit/>
          </a:bodyPr>
          <a:lstStyle/>
          <a:p>
            <a:pPr algn="ctr"/>
            <a:r>
              <a:rPr lang="en-US" b="1"/>
              <a:t>Age at Exhaustion</a:t>
            </a:r>
          </a:p>
        </p:txBody>
      </p:sp>
      <p:sp>
        <p:nvSpPr>
          <p:cNvPr id="22533" name="TextBox 6"/>
          <p:cNvSpPr txBox="1">
            <a:spLocks noChangeArrowheads="1"/>
          </p:cNvSpPr>
          <p:nvPr/>
        </p:nvSpPr>
        <p:spPr bwMode="auto">
          <a:xfrm>
            <a:off x="6858000" y="5105400"/>
            <a:ext cx="1371600" cy="646113"/>
          </a:xfrm>
          <a:prstGeom prst="rect">
            <a:avLst/>
          </a:prstGeom>
          <a:noFill/>
          <a:ln w="9525">
            <a:noFill/>
            <a:miter lim="800000"/>
            <a:headEnd/>
            <a:tailEnd/>
          </a:ln>
        </p:spPr>
        <p:txBody>
          <a:bodyPr>
            <a:spAutoFit/>
          </a:bodyPr>
          <a:lstStyle/>
          <a:p>
            <a:pPr algn="ctr"/>
            <a:r>
              <a:rPr lang="en-US" b="1"/>
              <a:t>Age at Inception</a:t>
            </a:r>
          </a:p>
        </p:txBody>
      </p:sp>
      <p:sp>
        <p:nvSpPr>
          <p:cNvPr id="22534" name="TextBox 7"/>
          <p:cNvSpPr txBox="1">
            <a:spLocks noChangeArrowheads="1"/>
          </p:cNvSpPr>
          <p:nvPr/>
        </p:nvSpPr>
        <p:spPr bwMode="auto">
          <a:xfrm>
            <a:off x="7169150" y="2743200"/>
            <a:ext cx="1684338" cy="646113"/>
          </a:xfrm>
          <a:prstGeom prst="rect">
            <a:avLst/>
          </a:prstGeom>
          <a:noFill/>
          <a:ln w="9525">
            <a:noFill/>
            <a:miter lim="800000"/>
            <a:headEnd/>
            <a:tailEnd/>
          </a:ln>
        </p:spPr>
        <p:txBody>
          <a:bodyPr>
            <a:spAutoFit/>
          </a:bodyPr>
          <a:lstStyle/>
          <a:p>
            <a:pPr algn="ctr"/>
            <a:r>
              <a:rPr lang="en-US" b="1"/>
              <a:t>Investment Assumptions</a:t>
            </a:r>
          </a:p>
        </p:txBody>
      </p:sp>
      <p:sp>
        <p:nvSpPr>
          <p:cNvPr id="22535" name="TextBox 8"/>
          <p:cNvSpPr txBox="1">
            <a:spLocks noChangeArrowheads="1"/>
          </p:cNvSpPr>
          <p:nvPr/>
        </p:nvSpPr>
        <p:spPr bwMode="auto">
          <a:xfrm>
            <a:off x="569913" y="6294438"/>
            <a:ext cx="2279650" cy="522287"/>
          </a:xfrm>
          <a:prstGeom prst="rect">
            <a:avLst/>
          </a:prstGeom>
          <a:noFill/>
          <a:ln w="9525">
            <a:noFill/>
            <a:miter lim="800000"/>
            <a:headEnd/>
            <a:tailEnd/>
          </a:ln>
        </p:spPr>
        <p:txBody>
          <a:bodyPr>
            <a:spAutoFit/>
          </a:bodyPr>
          <a:lstStyle/>
          <a:p>
            <a:r>
              <a:rPr lang="en-US" sz="1400" b="1"/>
              <a:t>All payout rates are from the 2/1/09 ACGA tables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A48712C5-77E6-4A57-A851-5ECC7700D079}" type="slidenum">
              <a:rPr/>
              <a:pPr>
                <a:defRPr/>
              </a:pPr>
              <a:t>10</a:t>
            </a:fld>
            <a:endParaRPr/>
          </a:p>
        </p:txBody>
      </p:sp>
      <p:sp>
        <p:nvSpPr>
          <p:cNvPr id="40962" name="Rectangle 16"/>
          <p:cNvSpPr>
            <a:spLocks noGrp="1" noChangeArrowheads="1"/>
          </p:cNvSpPr>
          <p:nvPr>
            <p:ph type="body" sz="quarter" idx="11"/>
          </p:nvPr>
        </p:nvSpPr>
        <p:spPr>
          <a:xfrm>
            <a:off x="228600" y="1600200"/>
            <a:ext cx="8659813" cy="4787900"/>
          </a:xfrm>
        </p:spPr>
        <p:txBody>
          <a:bodyPr/>
          <a:lstStyle/>
          <a:p>
            <a:r>
              <a:rPr smtClean="0"/>
              <a:t>Minimum/maximum ages</a:t>
            </a:r>
          </a:p>
          <a:p>
            <a:r>
              <a:rPr sz="2800" b="1" smtClean="0"/>
              <a:t>Minimum/maximum amounts</a:t>
            </a:r>
          </a:p>
          <a:p>
            <a:r>
              <a:rPr smtClean="0"/>
              <a:t>Remainders from gift annuities</a:t>
            </a:r>
          </a:p>
          <a:p>
            <a:r>
              <a:rPr smtClean="0"/>
              <a:t>Including other organizations for remainder portion</a:t>
            </a:r>
          </a:p>
          <a:p>
            <a:r>
              <a:rPr smtClean="0"/>
              <a:t>Required forms </a:t>
            </a:r>
          </a:p>
          <a:p>
            <a:r>
              <a:rPr smtClean="0"/>
              <a:t>Written policies</a:t>
            </a:r>
          </a:p>
          <a:p>
            <a:r>
              <a:rPr smtClean="0"/>
              <a:t>When to consider reinsurance</a:t>
            </a:r>
          </a:p>
          <a:p>
            <a:endParaRPr smtClean="0"/>
          </a:p>
        </p:txBody>
      </p:sp>
      <p:sp>
        <p:nvSpPr>
          <p:cNvPr id="40963" name="Rectangle 2"/>
          <p:cNvSpPr>
            <a:spLocks noGrp="1" noChangeArrowheads="1"/>
          </p:cNvSpPr>
          <p:nvPr>
            <p:ph type="title"/>
          </p:nvPr>
        </p:nvSpPr>
        <p:spPr>
          <a:xfrm>
            <a:off x="228600" y="550863"/>
            <a:ext cx="8659813" cy="973137"/>
          </a:xfrm>
        </p:spPr>
        <p:txBody>
          <a:bodyPr/>
          <a:lstStyle/>
          <a:p>
            <a:pPr eaLnBrk="1" hangingPunct="1"/>
            <a:r>
              <a:rPr sz="2800" smtClean="0"/>
              <a:t>Gift acceptance policies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2"/>
          <p:cNvSpPr>
            <a:spLocks noGrp="1" noChangeArrowheads="1"/>
          </p:cNvSpPr>
          <p:nvPr>
            <p:ph type="title"/>
          </p:nvPr>
        </p:nvSpPr>
        <p:spPr>
          <a:xfrm>
            <a:off x="201613" y="344488"/>
            <a:ext cx="8229600" cy="985837"/>
          </a:xfrm>
        </p:spPr>
        <p:txBody>
          <a:bodyPr/>
          <a:lstStyle/>
          <a:p>
            <a:pPr eaLnBrk="1" hangingPunct="1"/>
            <a:r>
              <a:rPr sz="2800" smtClean="0"/>
              <a:t>Example of failing annuity</a:t>
            </a:r>
          </a:p>
        </p:txBody>
      </p:sp>
      <p:sp>
        <p:nvSpPr>
          <p:cNvPr id="6" name="Rectangle 6"/>
          <p:cNvSpPr>
            <a:spLocks noGrp="1" noChangeArrowheads="1"/>
          </p:cNvSpPr>
          <p:nvPr>
            <p:ph type="sldNum" sz="quarter" idx="10"/>
          </p:nvPr>
        </p:nvSpPr>
        <p:spPr/>
        <p:txBody>
          <a:bodyPr/>
          <a:lstStyle/>
          <a:p>
            <a:pPr>
              <a:defRPr/>
            </a:pPr>
            <a:fld id="{6DDF92B6-1195-4C4E-B6F5-172C27702555}" type="slidenum">
              <a:rPr/>
              <a:pPr>
                <a:defRPr/>
              </a:pPr>
              <a:t>11</a:t>
            </a:fld>
            <a:endParaRPr/>
          </a:p>
        </p:txBody>
      </p:sp>
      <p:sp>
        <p:nvSpPr>
          <p:cNvPr id="25608" name="Text Box 4"/>
          <p:cNvSpPr txBox="1">
            <a:spLocks noChangeArrowheads="1"/>
          </p:cNvSpPr>
          <p:nvPr/>
        </p:nvSpPr>
        <p:spPr bwMode="auto">
          <a:xfrm>
            <a:off x="2600325" y="2238375"/>
            <a:ext cx="1012825" cy="276225"/>
          </a:xfrm>
          <a:prstGeom prst="rect">
            <a:avLst/>
          </a:prstGeom>
          <a:noFill/>
          <a:ln w="9525">
            <a:noFill/>
            <a:miter lim="800000"/>
            <a:headEnd/>
            <a:tailEnd/>
          </a:ln>
        </p:spPr>
        <p:txBody>
          <a:bodyPr lIns="0" tIns="0" rIns="0" bIns="0">
            <a:spAutoFit/>
          </a:bodyPr>
          <a:lstStyle/>
          <a:p>
            <a:pPr marL="342900" indent="-114300">
              <a:spcBef>
                <a:spcPct val="50000"/>
              </a:spcBef>
            </a:pPr>
            <a:r>
              <a:rPr lang="en-US" b="1">
                <a:solidFill>
                  <a:schemeClr val="bg1"/>
                </a:solidFill>
              </a:rPr>
              <a:t>194%</a:t>
            </a:r>
          </a:p>
        </p:txBody>
      </p:sp>
      <p:sp>
        <p:nvSpPr>
          <p:cNvPr id="25609" name="Text Box 5"/>
          <p:cNvSpPr txBox="1">
            <a:spLocks noChangeArrowheads="1"/>
          </p:cNvSpPr>
          <p:nvPr/>
        </p:nvSpPr>
        <p:spPr bwMode="auto">
          <a:xfrm>
            <a:off x="5419725" y="3200400"/>
            <a:ext cx="1190625" cy="276225"/>
          </a:xfrm>
          <a:prstGeom prst="rect">
            <a:avLst/>
          </a:prstGeom>
          <a:noFill/>
          <a:ln w="9525">
            <a:noFill/>
            <a:miter lim="800000"/>
            <a:headEnd/>
            <a:tailEnd/>
          </a:ln>
        </p:spPr>
        <p:txBody>
          <a:bodyPr lIns="0" tIns="0" rIns="0" bIns="0">
            <a:spAutoFit/>
          </a:bodyPr>
          <a:lstStyle/>
          <a:p>
            <a:pPr marL="342900" indent="-114300">
              <a:spcBef>
                <a:spcPct val="50000"/>
              </a:spcBef>
            </a:pPr>
            <a:r>
              <a:rPr lang="en-US" b="1">
                <a:solidFill>
                  <a:schemeClr val="bg1"/>
                </a:solidFill>
              </a:rPr>
              <a:t>141%</a:t>
            </a:r>
          </a:p>
        </p:txBody>
      </p:sp>
      <p:graphicFrame>
        <p:nvGraphicFramePr>
          <p:cNvPr id="25605" name="Chart 6"/>
          <p:cNvGraphicFramePr>
            <a:graphicFrameLocks/>
          </p:cNvGraphicFramePr>
          <p:nvPr/>
        </p:nvGraphicFramePr>
        <p:xfrm>
          <a:off x="582613" y="1635125"/>
          <a:ext cx="8048625" cy="4848225"/>
        </p:xfrm>
        <a:graphic>
          <a:graphicData uri="http://schemas.openxmlformats.org/presentationml/2006/ole">
            <p:oleObj spid="_x0000_s25605" r:id="rId3" imgW="8053514" imgH="4852837" progId="Excel.Chart.8">
              <p:embed/>
            </p:oleObj>
          </a:graphicData>
        </a:graphic>
      </p:graphicFrame>
      <p:sp>
        <p:nvSpPr>
          <p:cNvPr id="25610" name="TextBox 7"/>
          <p:cNvSpPr txBox="1">
            <a:spLocks noChangeArrowheads="1"/>
          </p:cNvSpPr>
          <p:nvPr/>
        </p:nvSpPr>
        <p:spPr bwMode="auto">
          <a:xfrm>
            <a:off x="360363" y="984250"/>
            <a:ext cx="8783637" cy="646113"/>
          </a:xfrm>
          <a:prstGeom prst="rect">
            <a:avLst/>
          </a:prstGeom>
          <a:noFill/>
          <a:ln w="9525">
            <a:noFill/>
            <a:miter lim="800000"/>
            <a:headEnd/>
            <a:tailEnd/>
          </a:ln>
        </p:spPr>
        <p:txBody>
          <a:bodyPr>
            <a:spAutoFit/>
          </a:bodyPr>
          <a:lstStyle/>
          <a:p>
            <a:r>
              <a:rPr lang="en-US" b="1"/>
              <a:t>Three 2-life CGAs (donors now age 84 and 93) created in 2002, 2003 and 2005</a:t>
            </a:r>
          </a:p>
          <a:p>
            <a:r>
              <a:rPr lang="en-US" b="1"/>
              <a:t> Annuity: $23,000, Total Contributed: $300,000, Remaining Principal: $170,000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3B70F1EE-A904-4082-834B-8B5E3917DB2F}" type="slidenum">
              <a:rPr/>
              <a:pPr>
                <a:defRPr/>
              </a:pPr>
              <a:t>12</a:t>
            </a:fld>
            <a:endParaRPr/>
          </a:p>
        </p:txBody>
      </p:sp>
      <p:sp>
        <p:nvSpPr>
          <p:cNvPr id="45058" name="Rectangle 16"/>
          <p:cNvSpPr>
            <a:spLocks noGrp="1" noChangeArrowheads="1"/>
          </p:cNvSpPr>
          <p:nvPr>
            <p:ph type="body" sz="quarter" idx="11"/>
          </p:nvPr>
        </p:nvSpPr>
        <p:spPr>
          <a:xfrm>
            <a:off x="228600" y="1600200"/>
            <a:ext cx="8659813" cy="4787900"/>
          </a:xfrm>
        </p:spPr>
        <p:txBody>
          <a:bodyPr/>
          <a:lstStyle/>
          <a:p>
            <a:r>
              <a:rPr smtClean="0"/>
              <a:t>Minimum/maximum ages</a:t>
            </a:r>
          </a:p>
          <a:p>
            <a:r>
              <a:rPr smtClean="0"/>
              <a:t>Minimum/maximum amounts</a:t>
            </a:r>
          </a:p>
          <a:p>
            <a:r>
              <a:rPr sz="2800" b="1" smtClean="0"/>
              <a:t>Remainders from gift annuities</a:t>
            </a:r>
          </a:p>
          <a:p>
            <a:r>
              <a:rPr sz="2800" b="1" smtClean="0"/>
              <a:t>Including other organizations for remainder portion</a:t>
            </a:r>
          </a:p>
          <a:p>
            <a:r>
              <a:rPr smtClean="0"/>
              <a:t>Required forms </a:t>
            </a:r>
          </a:p>
          <a:p>
            <a:r>
              <a:rPr smtClean="0"/>
              <a:t>Written policies</a:t>
            </a:r>
          </a:p>
          <a:p>
            <a:r>
              <a:rPr smtClean="0"/>
              <a:t>When to consider reinsurance</a:t>
            </a:r>
          </a:p>
          <a:p>
            <a:endParaRPr smtClean="0"/>
          </a:p>
        </p:txBody>
      </p:sp>
      <p:sp>
        <p:nvSpPr>
          <p:cNvPr id="45059" name="Rectangle 2"/>
          <p:cNvSpPr>
            <a:spLocks noGrp="1" noChangeArrowheads="1"/>
          </p:cNvSpPr>
          <p:nvPr>
            <p:ph type="title"/>
          </p:nvPr>
        </p:nvSpPr>
        <p:spPr>
          <a:xfrm>
            <a:off x="228600" y="550863"/>
            <a:ext cx="8659813" cy="973137"/>
          </a:xfrm>
        </p:spPr>
        <p:txBody>
          <a:bodyPr/>
          <a:lstStyle/>
          <a:p>
            <a:pPr eaLnBrk="1" hangingPunct="1"/>
            <a:r>
              <a:rPr sz="2800" smtClean="0"/>
              <a:t>Gift acceptance policies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3"/>
          <p:cNvPicPr>
            <a:picLocks noChangeAspect="1" noChangeArrowheads="1"/>
          </p:cNvPicPr>
          <p:nvPr/>
        </p:nvPicPr>
        <p:blipFill>
          <a:blip r:embed="rId2" cstate="print"/>
          <a:srcRect t="16000" r="4053"/>
          <a:stretch>
            <a:fillRect/>
          </a:stretch>
        </p:blipFill>
        <p:spPr bwMode="auto">
          <a:xfrm>
            <a:off x="2047875" y="933450"/>
            <a:ext cx="5303838" cy="5291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3B74E3C3-7709-49AF-AF9A-BCB4BA10DA69}" type="slidenum">
              <a:rPr/>
              <a:pPr>
                <a:defRPr/>
              </a:pPr>
              <a:t>14</a:t>
            </a:fld>
            <a:endParaRPr/>
          </a:p>
        </p:txBody>
      </p:sp>
      <p:sp>
        <p:nvSpPr>
          <p:cNvPr id="48130" name="Rectangle 16"/>
          <p:cNvSpPr>
            <a:spLocks noGrp="1" noChangeArrowheads="1"/>
          </p:cNvSpPr>
          <p:nvPr>
            <p:ph type="body" sz="quarter" idx="11"/>
          </p:nvPr>
        </p:nvSpPr>
        <p:spPr>
          <a:xfrm>
            <a:off x="228600" y="1600200"/>
            <a:ext cx="8659813" cy="4787900"/>
          </a:xfrm>
        </p:spPr>
        <p:txBody>
          <a:bodyPr/>
          <a:lstStyle/>
          <a:p>
            <a:r>
              <a:rPr smtClean="0"/>
              <a:t>Minimum/maximum ages</a:t>
            </a:r>
          </a:p>
          <a:p>
            <a:r>
              <a:rPr smtClean="0"/>
              <a:t>Minimum/maximum amounts</a:t>
            </a:r>
          </a:p>
          <a:p>
            <a:r>
              <a:rPr smtClean="0"/>
              <a:t>Remainders from gift annuities</a:t>
            </a:r>
          </a:p>
          <a:p>
            <a:r>
              <a:rPr smtClean="0"/>
              <a:t>Including other organizations for remainder portion</a:t>
            </a:r>
          </a:p>
          <a:p>
            <a:r>
              <a:rPr sz="2800" b="1" smtClean="0"/>
              <a:t>Required forms </a:t>
            </a:r>
          </a:p>
          <a:p>
            <a:r>
              <a:rPr sz="2800" b="1" smtClean="0"/>
              <a:t>Written policies</a:t>
            </a:r>
          </a:p>
          <a:p>
            <a:r>
              <a:rPr smtClean="0"/>
              <a:t>When to consider reinsurance</a:t>
            </a:r>
          </a:p>
          <a:p>
            <a:endParaRPr smtClean="0"/>
          </a:p>
        </p:txBody>
      </p:sp>
      <p:sp>
        <p:nvSpPr>
          <p:cNvPr id="48131" name="Rectangle 2"/>
          <p:cNvSpPr>
            <a:spLocks noGrp="1" noChangeArrowheads="1"/>
          </p:cNvSpPr>
          <p:nvPr>
            <p:ph type="title"/>
          </p:nvPr>
        </p:nvSpPr>
        <p:spPr>
          <a:xfrm>
            <a:off x="228600" y="550863"/>
            <a:ext cx="8659813" cy="973137"/>
          </a:xfrm>
        </p:spPr>
        <p:txBody>
          <a:bodyPr/>
          <a:lstStyle/>
          <a:p>
            <a:pPr eaLnBrk="1" hangingPunct="1"/>
            <a:r>
              <a:rPr sz="2800" smtClean="0"/>
              <a:t>Gift acceptance policies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3"/>
          <p:cNvPicPr>
            <a:picLocks noChangeAspect="1" noChangeArrowheads="1"/>
          </p:cNvPicPr>
          <p:nvPr/>
        </p:nvPicPr>
        <p:blipFill>
          <a:blip r:embed="rId2" cstate="print"/>
          <a:srcRect t="12868" r="4153"/>
          <a:stretch>
            <a:fillRect/>
          </a:stretch>
        </p:blipFill>
        <p:spPr bwMode="auto">
          <a:xfrm>
            <a:off x="1279525" y="695325"/>
            <a:ext cx="6621463"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4C3A0F2D-D517-48DA-9B95-B61A747ABCA2}" type="slidenum">
              <a:rPr/>
              <a:pPr>
                <a:defRPr/>
              </a:pPr>
              <a:t>16</a:t>
            </a:fld>
            <a:endParaRPr/>
          </a:p>
        </p:txBody>
      </p:sp>
      <p:sp>
        <p:nvSpPr>
          <p:cNvPr id="51202" name="Rectangle 16"/>
          <p:cNvSpPr>
            <a:spLocks noGrp="1" noChangeArrowheads="1"/>
          </p:cNvSpPr>
          <p:nvPr>
            <p:ph type="body" sz="quarter" idx="11"/>
          </p:nvPr>
        </p:nvSpPr>
        <p:spPr>
          <a:xfrm>
            <a:off x="228600" y="1600200"/>
            <a:ext cx="8659813" cy="4787900"/>
          </a:xfrm>
        </p:spPr>
        <p:txBody>
          <a:bodyPr/>
          <a:lstStyle/>
          <a:p>
            <a:r>
              <a:rPr smtClean="0"/>
              <a:t>Minimum/maximum ages</a:t>
            </a:r>
          </a:p>
          <a:p>
            <a:r>
              <a:rPr smtClean="0"/>
              <a:t>Minimum/maximum amounts</a:t>
            </a:r>
          </a:p>
          <a:p>
            <a:r>
              <a:rPr smtClean="0"/>
              <a:t>Remainders from gift annuities</a:t>
            </a:r>
          </a:p>
          <a:p>
            <a:r>
              <a:rPr smtClean="0"/>
              <a:t>Including other organizations for remainder portion</a:t>
            </a:r>
          </a:p>
          <a:p>
            <a:r>
              <a:rPr smtClean="0"/>
              <a:t>Required forms </a:t>
            </a:r>
          </a:p>
          <a:p>
            <a:r>
              <a:rPr smtClean="0"/>
              <a:t>Written policies</a:t>
            </a:r>
          </a:p>
          <a:p>
            <a:r>
              <a:rPr b="1" smtClean="0"/>
              <a:t>When to consider reinsurance</a:t>
            </a:r>
          </a:p>
          <a:p>
            <a:endParaRPr smtClean="0"/>
          </a:p>
        </p:txBody>
      </p:sp>
      <p:sp>
        <p:nvSpPr>
          <p:cNvPr id="51203" name="Rectangle 2"/>
          <p:cNvSpPr>
            <a:spLocks noGrp="1" noChangeArrowheads="1"/>
          </p:cNvSpPr>
          <p:nvPr>
            <p:ph type="title"/>
          </p:nvPr>
        </p:nvSpPr>
        <p:spPr>
          <a:xfrm>
            <a:off x="228600" y="550863"/>
            <a:ext cx="8659813" cy="973137"/>
          </a:xfrm>
        </p:spPr>
        <p:txBody>
          <a:bodyPr/>
          <a:lstStyle/>
          <a:p>
            <a:pPr eaLnBrk="1" hangingPunct="1"/>
            <a:r>
              <a:rPr sz="2800" smtClean="0"/>
              <a:t>Gift acceptance policies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953868B4-4831-4C14-AF58-608757C1CFC2}" type="slidenum">
              <a:rPr/>
              <a:pPr>
                <a:defRPr/>
              </a:pPr>
              <a:t>17</a:t>
            </a:fld>
            <a:endParaRPr/>
          </a:p>
        </p:txBody>
      </p:sp>
      <p:sp>
        <p:nvSpPr>
          <p:cNvPr id="53250" name="Rectangle 16"/>
          <p:cNvSpPr>
            <a:spLocks noGrp="1" noChangeArrowheads="1"/>
          </p:cNvSpPr>
          <p:nvPr>
            <p:ph type="body" sz="quarter" idx="11"/>
          </p:nvPr>
        </p:nvSpPr>
        <p:spPr>
          <a:xfrm>
            <a:off x="228600" y="1600200"/>
            <a:ext cx="8659813" cy="4787900"/>
          </a:xfrm>
        </p:spPr>
        <p:txBody>
          <a:bodyPr/>
          <a:lstStyle/>
          <a:p>
            <a:r>
              <a:rPr smtClean="0"/>
              <a:t>The concept of a gift annuity – 50% at end of life expectancy</a:t>
            </a:r>
          </a:p>
          <a:p>
            <a:r>
              <a:rPr smtClean="0"/>
              <a:t>Reinsurance as an option?</a:t>
            </a:r>
          </a:p>
          <a:p>
            <a:pPr lvl="1"/>
            <a:r>
              <a:rPr smtClean="0"/>
              <a:t>New York State – reinsurance treaty issue</a:t>
            </a:r>
            <a:endParaRPr sz="1600" smtClean="0"/>
          </a:p>
          <a:p>
            <a:pPr lvl="1"/>
            <a:r>
              <a:rPr smtClean="0"/>
              <a:t>Required reserves for self-insuring</a:t>
            </a:r>
            <a:endParaRPr sz="1600" smtClean="0"/>
          </a:p>
          <a:p>
            <a:r>
              <a:rPr smtClean="0"/>
              <a:t>At what point does reinsurance outperform self-insurance?</a:t>
            </a:r>
          </a:p>
        </p:txBody>
      </p:sp>
      <p:sp>
        <p:nvSpPr>
          <p:cNvPr id="53251" name="Rectangle 2"/>
          <p:cNvSpPr>
            <a:spLocks noGrp="1" noChangeArrowheads="1"/>
          </p:cNvSpPr>
          <p:nvPr>
            <p:ph type="title"/>
          </p:nvPr>
        </p:nvSpPr>
        <p:spPr>
          <a:xfrm>
            <a:off x="228600" y="550863"/>
            <a:ext cx="8659813" cy="973137"/>
          </a:xfrm>
        </p:spPr>
        <p:txBody>
          <a:bodyPr/>
          <a:lstStyle/>
          <a:p>
            <a:r>
              <a:rPr sz="2800" smtClean="0"/>
              <a:t>Rethinking gift annuities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a:xfrm>
            <a:off x="228600" y="528638"/>
            <a:ext cx="8659813" cy="973137"/>
          </a:xfrm>
        </p:spPr>
        <p:txBody>
          <a:bodyPr/>
          <a:lstStyle/>
          <a:p>
            <a:r>
              <a:rPr sz="2400" smtClean="0"/>
              <a:t>At what point does reinsurance outperform self-insuring?</a:t>
            </a:r>
          </a:p>
        </p:txBody>
      </p:sp>
      <p:graphicFrame>
        <p:nvGraphicFramePr>
          <p:cNvPr id="36866" name="Content Placeholder 4"/>
          <p:cNvGraphicFramePr>
            <a:graphicFrameLocks noGrp="1"/>
          </p:cNvGraphicFramePr>
          <p:nvPr>
            <p:ph idx="1"/>
          </p:nvPr>
        </p:nvGraphicFramePr>
        <p:xfrm>
          <a:off x="457200" y="1600200"/>
          <a:ext cx="8229600" cy="4525963"/>
        </p:xfrm>
        <a:graphic>
          <a:graphicData uri="http://schemas.openxmlformats.org/presentationml/2006/ole">
            <p:oleObj spid="_x0000_s36866" r:id="rId3" imgW="8230313" imgH="4523624" progId="Excel.Chart.8">
              <p:embed/>
            </p:oleObj>
          </a:graphicData>
        </a:graphic>
      </p:graphicFrame>
      <p:sp>
        <p:nvSpPr>
          <p:cNvPr id="36868" name="TextBox 5"/>
          <p:cNvSpPr txBox="1">
            <a:spLocks noChangeArrowheads="1"/>
          </p:cNvSpPr>
          <p:nvPr/>
        </p:nvSpPr>
        <p:spPr bwMode="auto">
          <a:xfrm>
            <a:off x="142875" y="1085850"/>
            <a:ext cx="2227263" cy="738188"/>
          </a:xfrm>
          <a:prstGeom prst="rect">
            <a:avLst/>
          </a:prstGeom>
          <a:noFill/>
          <a:ln w="9525">
            <a:noFill/>
            <a:miter lim="800000"/>
            <a:headEnd/>
            <a:tailEnd/>
          </a:ln>
        </p:spPr>
        <p:txBody>
          <a:bodyPr>
            <a:spAutoFit/>
          </a:bodyPr>
          <a:lstStyle/>
          <a:p>
            <a:pPr algn="ctr"/>
            <a:r>
              <a:rPr lang="en-US" sz="1400" b="1"/>
              <a:t>Age When Reinsurance Outperforms Self-Insurance</a:t>
            </a:r>
          </a:p>
        </p:txBody>
      </p:sp>
      <p:sp>
        <p:nvSpPr>
          <p:cNvPr id="36869" name="TextBox 6"/>
          <p:cNvSpPr txBox="1">
            <a:spLocks noChangeArrowheads="1"/>
          </p:cNvSpPr>
          <p:nvPr/>
        </p:nvSpPr>
        <p:spPr bwMode="auto">
          <a:xfrm>
            <a:off x="6891338" y="5160963"/>
            <a:ext cx="1371600" cy="646112"/>
          </a:xfrm>
          <a:prstGeom prst="rect">
            <a:avLst/>
          </a:prstGeom>
          <a:noFill/>
          <a:ln w="9525">
            <a:noFill/>
            <a:miter lim="800000"/>
            <a:headEnd/>
            <a:tailEnd/>
          </a:ln>
        </p:spPr>
        <p:txBody>
          <a:bodyPr>
            <a:spAutoFit/>
          </a:bodyPr>
          <a:lstStyle/>
          <a:p>
            <a:pPr algn="ctr"/>
            <a:r>
              <a:rPr lang="en-US" b="1"/>
              <a:t>Age at Inception</a:t>
            </a:r>
          </a:p>
        </p:txBody>
      </p:sp>
      <p:sp>
        <p:nvSpPr>
          <p:cNvPr id="36870" name="TextBox 7"/>
          <p:cNvSpPr txBox="1">
            <a:spLocks noChangeArrowheads="1"/>
          </p:cNvSpPr>
          <p:nvPr/>
        </p:nvSpPr>
        <p:spPr bwMode="auto">
          <a:xfrm>
            <a:off x="7180263" y="2500313"/>
            <a:ext cx="1684337" cy="646112"/>
          </a:xfrm>
          <a:prstGeom prst="rect">
            <a:avLst/>
          </a:prstGeom>
          <a:noFill/>
          <a:ln w="9525">
            <a:noFill/>
            <a:miter lim="800000"/>
            <a:headEnd/>
            <a:tailEnd/>
          </a:ln>
        </p:spPr>
        <p:txBody>
          <a:bodyPr>
            <a:spAutoFit/>
          </a:bodyPr>
          <a:lstStyle/>
          <a:p>
            <a:pPr algn="ctr"/>
            <a:r>
              <a:rPr lang="en-US" b="1"/>
              <a:t>Investment Assumptions</a:t>
            </a:r>
          </a:p>
        </p:txBody>
      </p:sp>
      <p:sp>
        <p:nvSpPr>
          <p:cNvPr id="36871" name="TextBox 8"/>
          <p:cNvSpPr txBox="1">
            <a:spLocks noChangeArrowheads="1"/>
          </p:cNvSpPr>
          <p:nvPr/>
        </p:nvSpPr>
        <p:spPr bwMode="auto">
          <a:xfrm>
            <a:off x="569913" y="6294438"/>
            <a:ext cx="2279650" cy="522287"/>
          </a:xfrm>
          <a:prstGeom prst="rect">
            <a:avLst/>
          </a:prstGeom>
          <a:noFill/>
          <a:ln w="9525">
            <a:noFill/>
            <a:miter lim="800000"/>
            <a:headEnd/>
            <a:tailEnd/>
          </a:ln>
        </p:spPr>
        <p:txBody>
          <a:bodyPr>
            <a:spAutoFit/>
          </a:bodyPr>
          <a:lstStyle/>
          <a:p>
            <a:r>
              <a:rPr lang="en-US" sz="1400" b="1"/>
              <a:t>All payout rates are from the 2/1/09 ACGA tables</a:t>
            </a:r>
          </a:p>
        </p:txBody>
      </p:sp>
      <p:cxnSp>
        <p:nvCxnSpPr>
          <p:cNvPr id="10" name="Straight Connector 9"/>
          <p:cNvCxnSpPr/>
          <p:nvPr/>
        </p:nvCxnSpPr>
        <p:spPr>
          <a:xfrm>
            <a:off x="1255713" y="3092450"/>
            <a:ext cx="10572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389188" y="3025775"/>
            <a:ext cx="10572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617913" y="3025775"/>
            <a:ext cx="10572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3288" y="2520950"/>
            <a:ext cx="10572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884863" y="2044700"/>
            <a:ext cx="10572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6877" name="TextBox 1"/>
          <p:cNvSpPr txBox="1">
            <a:spLocks noChangeArrowheads="1"/>
          </p:cNvSpPr>
          <p:nvPr/>
        </p:nvSpPr>
        <p:spPr bwMode="auto">
          <a:xfrm>
            <a:off x="7640638" y="4502150"/>
            <a:ext cx="1120775" cy="254000"/>
          </a:xfrm>
          <a:prstGeom prst="rect">
            <a:avLst/>
          </a:prstGeom>
          <a:noFill/>
          <a:ln w="9525">
            <a:noFill/>
            <a:miter lim="800000"/>
            <a:headEnd/>
            <a:tailEnd/>
          </a:ln>
        </p:spPr>
        <p:txBody>
          <a:bodyPr/>
          <a:lstStyle/>
          <a:p>
            <a:r>
              <a:rPr lang="en-US" sz="1100">
                <a:latin typeface="Calibri" pitchFamily="34" charset="0"/>
              </a:rPr>
              <a:t>Life Expectancy</a:t>
            </a:r>
          </a:p>
        </p:txBody>
      </p:sp>
      <p:cxnSp>
        <p:nvCxnSpPr>
          <p:cNvPr id="24" name="Straight Connector 23"/>
          <p:cNvCxnSpPr/>
          <p:nvPr/>
        </p:nvCxnSpPr>
        <p:spPr>
          <a:xfrm>
            <a:off x="7418388" y="4637088"/>
            <a:ext cx="219075"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ChangeArrowheads="1"/>
          </p:cNvSpPr>
          <p:nvPr/>
        </p:nvSpPr>
        <p:spPr bwMode="auto">
          <a:xfrm>
            <a:off x="471488" y="3171825"/>
            <a:ext cx="1735137" cy="690563"/>
          </a:xfrm>
          <a:prstGeom prst="rect">
            <a:avLst/>
          </a:prstGeom>
          <a:noFill/>
          <a:ln w="9525">
            <a:noFill/>
            <a:miter lim="800000"/>
            <a:headEnd/>
            <a:tailEnd/>
          </a:ln>
        </p:spPr>
        <p:txBody>
          <a:bodyPr/>
          <a:lstStyle/>
          <a:p>
            <a:pPr>
              <a:spcBef>
                <a:spcPct val="20000"/>
              </a:spcBef>
              <a:buClr>
                <a:schemeClr val="bg2"/>
              </a:buClr>
              <a:buFont typeface="Wingdings" pitchFamily="2" charset="2"/>
              <a:buNone/>
            </a:pPr>
            <a:endParaRPr lang="en-US" sz="1600">
              <a:solidFill>
                <a:srgbClr val="111111"/>
              </a:solidFill>
            </a:endParaRPr>
          </a:p>
        </p:txBody>
      </p:sp>
      <p:sp>
        <p:nvSpPr>
          <p:cNvPr id="56322" name="Rectangle 3"/>
          <p:cNvSpPr>
            <a:spLocks noChangeArrowheads="1"/>
          </p:cNvSpPr>
          <p:nvPr/>
        </p:nvSpPr>
        <p:spPr bwMode="auto">
          <a:xfrm>
            <a:off x="471488" y="2500313"/>
            <a:ext cx="7315200" cy="427037"/>
          </a:xfrm>
          <a:prstGeom prst="rect">
            <a:avLst/>
          </a:prstGeom>
          <a:noFill/>
          <a:ln w="9525">
            <a:noFill/>
            <a:miter lim="800000"/>
            <a:headEnd/>
            <a:tailEnd/>
          </a:ln>
        </p:spPr>
        <p:txBody>
          <a:bodyPr/>
          <a:lstStyle/>
          <a:p>
            <a:pPr>
              <a:spcBef>
                <a:spcPct val="20000"/>
              </a:spcBef>
              <a:buClr>
                <a:schemeClr val="bg2"/>
              </a:buClr>
              <a:buFont typeface="Wingdings" pitchFamily="2" charset="2"/>
              <a:buNone/>
            </a:pPr>
            <a:r>
              <a:rPr lang="en-US" sz="2400" b="1"/>
              <a:t>Charitable Gift Annuity Programs:</a:t>
            </a:r>
          </a:p>
          <a:p>
            <a:pPr>
              <a:spcBef>
                <a:spcPct val="20000"/>
              </a:spcBef>
              <a:buClr>
                <a:schemeClr val="bg2"/>
              </a:buClr>
              <a:buFont typeface="Wingdings" pitchFamily="2" charset="2"/>
              <a:buNone/>
            </a:pPr>
            <a:r>
              <a:rPr lang="en-US" sz="2400" b="1"/>
              <a:t>Reinsurance Overview &amp; Case Study</a:t>
            </a:r>
          </a:p>
          <a:p>
            <a:pPr>
              <a:spcBef>
                <a:spcPct val="20000"/>
              </a:spcBef>
              <a:buClr>
                <a:schemeClr val="bg2"/>
              </a:buClr>
              <a:buFont typeface="Wingdings" pitchFamily="2" charset="2"/>
              <a:buNone/>
            </a:pPr>
            <a:endParaRPr lang="en-US" sz="1400" b="1"/>
          </a:p>
          <a:p>
            <a:pPr>
              <a:spcBef>
                <a:spcPct val="20000"/>
              </a:spcBef>
              <a:buClr>
                <a:schemeClr val="bg2"/>
              </a:buClr>
              <a:buFont typeface="Wingdings" pitchFamily="2" charset="2"/>
              <a:buNone/>
            </a:pPr>
            <a:r>
              <a:rPr lang="en-US" sz="1400"/>
              <a:t>May 20, 2009</a:t>
            </a:r>
          </a:p>
        </p:txBody>
      </p:sp>
      <p:sp>
        <p:nvSpPr>
          <p:cNvPr id="56323" name="Text Box 4"/>
          <p:cNvSpPr txBox="1">
            <a:spLocks noChangeArrowheads="1"/>
          </p:cNvSpPr>
          <p:nvPr/>
        </p:nvSpPr>
        <p:spPr bwMode="auto">
          <a:xfrm>
            <a:off x="7037388" y="506413"/>
            <a:ext cx="1928812" cy="517525"/>
          </a:xfrm>
          <a:prstGeom prst="rect">
            <a:avLst/>
          </a:prstGeom>
          <a:noFill/>
          <a:ln w="9525">
            <a:noFill/>
            <a:miter lim="800000"/>
            <a:headEnd/>
            <a:tailEnd/>
          </a:ln>
        </p:spPr>
        <p:txBody>
          <a:bodyPr wrap="none">
            <a:spAutoFit/>
          </a:bodyPr>
          <a:lstStyle/>
          <a:p>
            <a:pPr algn="r"/>
            <a:r>
              <a:rPr lang="en-US" sz="1400"/>
              <a:t>Planned Giving Group</a:t>
            </a:r>
          </a:p>
          <a:p>
            <a:pPr algn="r"/>
            <a:r>
              <a:rPr lang="en-US" sz="1400"/>
              <a:t>Of Greater New York</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 Box 2"/>
          <p:cNvSpPr txBox="1">
            <a:spLocks noChangeArrowheads="1"/>
          </p:cNvSpPr>
          <p:nvPr/>
        </p:nvSpPr>
        <p:spPr bwMode="auto">
          <a:xfrm>
            <a:off x="2955925" y="3302000"/>
            <a:ext cx="3184525" cy="427038"/>
          </a:xfrm>
          <a:prstGeom prst="rect">
            <a:avLst/>
          </a:prstGeom>
          <a:noFill/>
          <a:ln w="9525">
            <a:noFill/>
            <a:miter lim="800000"/>
            <a:headEnd/>
            <a:tailEnd/>
          </a:ln>
        </p:spPr>
        <p:txBody>
          <a:bodyPr wrap="none">
            <a:spAutoFit/>
          </a:bodyPr>
          <a:lstStyle/>
          <a:p>
            <a:r>
              <a:rPr lang="en-US" sz="2200" b="1">
                <a:solidFill>
                  <a:srgbClr val="58698A"/>
                </a:solidFill>
              </a:rPr>
              <a:t>Reinsurance Overview</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492125" y="293688"/>
            <a:ext cx="7446963" cy="288925"/>
          </a:xfrm>
        </p:spPr>
        <p:txBody>
          <a:bodyPr/>
          <a:lstStyle/>
          <a:p>
            <a:pPr eaLnBrk="1" hangingPunct="1"/>
            <a:r>
              <a:rPr lang="en-US" smtClean="0"/>
              <a:t>Discussion Topics</a:t>
            </a:r>
          </a:p>
        </p:txBody>
      </p:sp>
      <p:sp>
        <p:nvSpPr>
          <p:cNvPr id="59394" name="Rectangle 3"/>
          <p:cNvSpPr>
            <a:spLocks noGrp="1" noChangeArrowheads="1"/>
          </p:cNvSpPr>
          <p:nvPr>
            <p:ph type="body" idx="1"/>
          </p:nvPr>
        </p:nvSpPr>
        <p:spPr>
          <a:xfrm>
            <a:off x="544513" y="1201738"/>
            <a:ext cx="7467600" cy="4910137"/>
          </a:xfrm>
        </p:spPr>
        <p:txBody>
          <a:bodyPr/>
          <a:lstStyle/>
          <a:p>
            <a:pPr marL="236538" indent="-236538" eaLnBrk="1" hangingPunct="1">
              <a:lnSpc>
                <a:spcPct val="140000"/>
              </a:lnSpc>
              <a:spcBef>
                <a:spcPct val="50000"/>
              </a:spcBef>
              <a:spcAft>
                <a:spcPct val="50000"/>
              </a:spcAft>
            </a:pPr>
            <a:r>
              <a:rPr lang="en-US" sz="1600" b="1" smtClean="0"/>
              <a:t>The Basics</a:t>
            </a:r>
          </a:p>
          <a:p>
            <a:pPr marL="636588" lvl="1" indent="-177800" eaLnBrk="1" hangingPunct="1">
              <a:lnSpc>
                <a:spcPct val="140000"/>
              </a:lnSpc>
              <a:spcBef>
                <a:spcPct val="50000"/>
              </a:spcBef>
              <a:spcAft>
                <a:spcPct val="50000"/>
              </a:spcAft>
            </a:pPr>
            <a:r>
              <a:rPr lang="en-US" sz="1500" smtClean="0"/>
              <a:t>What is reinsurance?</a:t>
            </a:r>
          </a:p>
          <a:p>
            <a:pPr marL="636588" lvl="1" indent="-177800" eaLnBrk="1" hangingPunct="1">
              <a:lnSpc>
                <a:spcPct val="140000"/>
              </a:lnSpc>
              <a:spcBef>
                <a:spcPct val="50000"/>
              </a:spcBef>
              <a:spcAft>
                <a:spcPct val="50000"/>
              </a:spcAft>
            </a:pPr>
            <a:r>
              <a:rPr lang="en-US" sz="1500" smtClean="0"/>
              <a:t>Reinsurance vs. self-insurance</a:t>
            </a:r>
          </a:p>
          <a:p>
            <a:pPr marL="636588" lvl="1" indent="-177800" eaLnBrk="1" hangingPunct="1">
              <a:lnSpc>
                <a:spcPct val="140000"/>
              </a:lnSpc>
              <a:spcBef>
                <a:spcPct val="50000"/>
              </a:spcBef>
              <a:spcAft>
                <a:spcPct val="50000"/>
              </a:spcAft>
            </a:pPr>
            <a:r>
              <a:rPr lang="en-US" sz="1500" smtClean="0"/>
              <a:t>What risks does reinsurance address?</a:t>
            </a:r>
          </a:p>
          <a:p>
            <a:pPr marL="236538" indent="-236538" eaLnBrk="1" hangingPunct="1">
              <a:lnSpc>
                <a:spcPct val="140000"/>
              </a:lnSpc>
              <a:spcBef>
                <a:spcPct val="50000"/>
              </a:spcBef>
              <a:spcAft>
                <a:spcPct val="50000"/>
              </a:spcAft>
            </a:pPr>
            <a:r>
              <a:rPr lang="en-US" sz="1600" b="1" smtClean="0"/>
              <a:t>Operations</a:t>
            </a:r>
          </a:p>
          <a:p>
            <a:pPr marL="636588" lvl="1" indent="-177800" eaLnBrk="1" hangingPunct="1">
              <a:lnSpc>
                <a:spcPct val="140000"/>
              </a:lnSpc>
              <a:spcBef>
                <a:spcPct val="50000"/>
              </a:spcBef>
              <a:spcAft>
                <a:spcPct val="50000"/>
              </a:spcAft>
            </a:pPr>
            <a:r>
              <a:rPr lang="en-US" sz="1500" smtClean="0"/>
              <a:t>Reinsurance in action</a:t>
            </a:r>
          </a:p>
          <a:p>
            <a:pPr marL="636588" lvl="1" indent="-177800" eaLnBrk="1" hangingPunct="1">
              <a:lnSpc>
                <a:spcPct val="140000"/>
              </a:lnSpc>
              <a:spcBef>
                <a:spcPct val="50000"/>
              </a:spcBef>
              <a:spcAft>
                <a:spcPct val="50000"/>
              </a:spcAft>
            </a:pPr>
            <a:r>
              <a:rPr lang="en-US" sz="1500" smtClean="0"/>
              <a:t>Reinsurance by the numbers</a:t>
            </a:r>
          </a:p>
          <a:p>
            <a:pPr marL="636588" lvl="1" indent="-177800" eaLnBrk="1" hangingPunct="1">
              <a:lnSpc>
                <a:spcPct val="140000"/>
              </a:lnSpc>
              <a:spcBef>
                <a:spcPct val="50000"/>
              </a:spcBef>
              <a:spcAft>
                <a:spcPct val="50000"/>
              </a:spcAft>
            </a:pPr>
            <a:r>
              <a:rPr lang="en-US" sz="1500" smtClean="0"/>
              <a:t>New York reinsurance regulations</a:t>
            </a:r>
            <a:endParaRPr lang="en-US" sz="1400" smtClean="0"/>
          </a:p>
          <a:p>
            <a:pPr marL="636588" lvl="1" indent="-177800" eaLnBrk="1" hangingPunct="1">
              <a:lnSpc>
                <a:spcPct val="140000"/>
              </a:lnSpc>
              <a:spcBef>
                <a:spcPct val="50000"/>
              </a:spcBef>
              <a:spcAft>
                <a:spcPct val="50000"/>
              </a:spcAft>
            </a:pPr>
            <a:r>
              <a:rPr lang="en-US" sz="1500" smtClean="0"/>
              <a:t>Other things to note</a:t>
            </a:r>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pPr eaLnBrk="1" hangingPunct="1"/>
            <a:r>
              <a:rPr lang="en-US" smtClean="0"/>
              <a:t>What Is Reinsurance?</a:t>
            </a:r>
          </a:p>
        </p:txBody>
      </p:sp>
      <p:sp>
        <p:nvSpPr>
          <p:cNvPr id="84995" name="Rectangle 3"/>
          <p:cNvSpPr>
            <a:spLocks noGrp="1" noChangeArrowheads="1"/>
          </p:cNvSpPr>
          <p:nvPr>
            <p:ph type="body" sz="half" idx="1"/>
          </p:nvPr>
        </p:nvSpPr>
        <p:spPr>
          <a:xfrm>
            <a:off x="1292225" y="1222375"/>
            <a:ext cx="6665913" cy="3214688"/>
          </a:xfrm>
          <a:gradFill rotWithShape="1">
            <a:gsLst>
              <a:gs pos="0">
                <a:srgbClr val="58698A"/>
              </a:gs>
              <a:gs pos="100000">
                <a:srgbClr val="58698A">
                  <a:gamma/>
                  <a:shade val="46275"/>
                  <a:invGamma/>
                </a:srgbClr>
              </a:gs>
            </a:gsLst>
            <a:lin ang="5400000" scaled="1"/>
          </a:gradFill>
          <a:ln>
            <a:solidFill>
              <a:schemeClr val="tx1"/>
            </a:solidFill>
          </a:ln>
          <a:effectLst>
            <a:outerShdw dist="107763" dir="2700000" algn="ctr" rotWithShape="0">
              <a:schemeClr val="bg2">
                <a:alpha val="50000"/>
              </a:schemeClr>
            </a:outerShdw>
          </a:effectLst>
        </p:spPr>
        <p:txBody>
          <a:bodyPr/>
          <a:lstStyle/>
          <a:p>
            <a:pPr marL="114300" indent="0" eaLnBrk="1" hangingPunct="1">
              <a:lnSpc>
                <a:spcPct val="180000"/>
              </a:lnSpc>
              <a:spcBef>
                <a:spcPct val="0"/>
              </a:spcBef>
              <a:buFont typeface="Wingdings" pitchFamily="2" charset="2"/>
              <a:buNone/>
              <a:defRPr/>
            </a:pPr>
            <a:r>
              <a:rPr lang="en-US" sz="1800" b="1">
                <a:solidFill>
                  <a:schemeClr val="bg1"/>
                </a:solidFill>
              </a:rPr>
              <a:t>An agreement by which a charity transfers all or part of its risk under a contract to an insurer.  In essence,  the charity uses the assets from the donated gift(s) to purchase a “commercial annuity” as an investment to pay the donor.  The difference between the original gift and the reinsured annuity is known as the “residuum”.</a:t>
            </a:r>
          </a:p>
        </p:txBody>
      </p:sp>
      <p:sp>
        <p:nvSpPr>
          <p:cNvPr id="84996" name="Rectangle 4"/>
          <p:cNvSpPr>
            <a:spLocks noChangeArrowheads="1"/>
          </p:cNvSpPr>
          <p:nvPr/>
        </p:nvSpPr>
        <p:spPr bwMode="auto">
          <a:xfrm>
            <a:off x="1292225" y="4775200"/>
            <a:ext cx="6691313" cy="1074738"/>
          </a:xfrm>
          <a:prstGeom prst="rect">
            <a:avLst/>
          </a:prstGeom>
          <a:solidFill>
            <a:srgbClr val="F6E497"/>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61444" name="Text Box 5"/>
          <p:cNvSpPr txBox="1">
            <a:spLocks noChangeArrowheads="1"/>
          </p:cNvSpPr>
          <p:nvPr/>
        </p:nvSpPr>
        <p:spPr bwMode="auto">
          <a:xfrm>
            <a:off x="3354388" y="4757738"/>
            <a:ext cx="4584700" cy="1069975"/>
          </a:xfrm>
          <a:prstGeom prst="rect">
            <a:avLst/>
          </a:prstGeom>
          <a:noFill/>
          <a:ln w="9525">
            <a:noFill/>
            <a:miter lim="800000"/>
            <a:headEnd/>
            <a:tailEnd/>
          </a:ln>
        </p:spPr>
        <p:txBody>
          <a:bodyPr>
            <a:spAutoFit/>
          </a:bodyPr>
          <a:lstStyle/>
          <a:p>
            <a:pPr marL="231775" indent="-231775">
              <a:buFontTx/>
              <a:buChar char="•"/>
            </a:pPr>
            <a:r>
              <a:rPr lang="en-US" sz="1600"/>
              <a:t>Leverage insurers’ experience and scale </a:t>
            </a:r>
          </a:p>
          <a:p>
            <a:pPr marL="231775" indent="-231775">
              <a:buFontTx/>
              <a:buChar char="•"/>
            </a:pPr>
            <a:r>
              <a:rPr lang="en-US" sz="1600"/>
              <a:t>Financially strong insurer important</a:t>
            </a:r>
          </a:p>
          <a:p>
            <a:pPr marL="231775" indent="-231775">
              <a:buFontTx/>
              <a:buChar char="•"/>
            </a:pPr>
            <a:r>
              <a:rPr lang="en-US" sz="1600"/>
              <a:t>Donor transparency consideration</a:t>
            </a:r>
          </a:p>
          <a:p>
            <a:pPr marL="231775" indent="-231775">
              <a:buFontTx/>
              <a:buChar char="•"/>
            </a:pPr>
            <a:r>
              <a:rPr lang="en-US" sz="1600"/>
              <a:t>Charity still responsible for liability</a:t>
            </a:r>
          </a:p>
        </p:txBody>
      </p:sp>
      <p:sp>
        <p:nvSpPr>
          <p:cNvPr id="61445" name="Text Box 6"/>
          <p:cNvSpPr txBox="1">
            <a:spLocks noChangeArrowheads="1"/>
          </p:cNvSpPr>
          <p:nvPr/>
        </p:nvSpPr>
        <p:spPr bwMode="auto">
          <a:xfrm>
            <a:off x="1639888" y="4949825"/>
            <a:ext cx="1060450" cy="641350"/>
          </a:xfrm>
          <a:prstGeom prst="rect">
            <a:avLst/>
          </a:prstGeom>
          <a:noFill/>
          <a:ln w="9525">
            <a:noFill/>
            <a:miter lim="800000"/>
            <a:headEnd/>
            <a:tailEnd/>
          </a:ln>
        </p:spPr>
        <p:txBody>
          <a:bodyPr wrap="none">
            <a:spAutoFit/>
          </a:bodyPr>
          <a:lstStyle/>
          <a:p>
            <a:pPr algn="ctr"/>
            <a:r>
              <a:rPr lang="en-US" b="1"/>
              <a:t>Items to</a:t>
            </a:r>
            <a:br>
              <a:rPr lang="en-US" b="1"/>
            </a:br>
            <a:r>
              <a:rPr lang="en-US" b="1"/>
              <a:t>Note:</a:t>
            </a:r>
          </a:p>
        </p:txBody>
      </p:sp>
      <p:sp>
        <p:nvSpPr>
          <p:cNvPr id="61446" name="Line 7"/>
          <p:cNvSpPr>
            <a:spLocks noChangeShapeType="1"/>
          </p:cNvSpPr>
          <p:nvPr/>
        </p:nvSpPr>
        <p:spPr bwMode="auto">
          <a:xfrm>
            <a:off x="3019425" y="4789488"/>
            <a:ext cx="0" cy="987425"/>
          </a:xfrm>
          <a:prstGeom prst="line">
            <a:avLst/>
          </a:pr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ChangeArrowheads="1"/>
          </p:cNvSpPr>
          <p:nvPr/>
        </p:nvSpPr>
        <p:spPr bwMode="auto">
          <a:xfrm>
            <a:off x="2333625" y="3238500"/>
            <a:ext cx="1208088" cy="139700"/>
          </a:xfrm>
          <a:prstGeom prst="rect">
            <a:avLst/>
          </a:prstGeom>
          <a:solidFill>
            <a:srgbClr val="DDDDDD"/>
          </a:solidFill>
          <a:ln w="9525">
            <a:noFill/>
            <a:miter lim="800000"/>
            <a:headEnd/>
            <a:tailEnd/>
          </a:ln>
        </p:spPr>
        <p:txBody>
          <a:bodyPr wrap="none" anchor="ctr"/>
          <a:lstStyle/>
          <a:p>
            <a:endParaRPr lang="en-US"/>
          </a:p>
        </p:txBody>
      </p:sp>
      <p:sp>
        <p:nvSpPr>
          <p:cNvPr id="63490" name="Rectangle 3"/>
          <p:cNvSpPr>
            <a:spLocks noGrp="1" noChangeArrowheads="1"/>
          </p:cNvSpPr>
          <p:nvPr>
            <p:ph type="title"/>
          </p:nvPr>
        </p:nvSpPr>
        <p:spPr/>
        <p:txBody>
          <a:bodyPr/>
          <a:lstStyle/>
          <a:p>
            <a:pPr eaLnBrk="1" hangingPunct="1"/>
            <a:r>
              <a:rPr lang="en-US" smtClean="0"/>
              <a:t>Investing Your Gift</a:t>
            </a:r>
          </a:p>
        </p:txBody>
      </p:sp>
      <p:sp>
        <p:nvSpPr>
          <p:cNvPr id="87044" name="Oval 4"/>
          <p:cNvSpPr>
            <a:spLocks noChangeArrowheads="1"/>
          </p:cNvSpPr>
          <p:nvPr/>
        </p:nvSpPr>
        <p:spPr bwMode="auto">
          <a:xfrm>
            <a:off x="139700" y="2692400"/>
            <a:ext cx="2171700" cy="1168400"/>
          </a:xfrm>
          <a:prstGeom prst="ellipse">
            <a:avLst/>
          </a:prstGeom>
          <a:gradFill rotWithShape="1">
            <a:gsLst>
              <a:gs pos="0">
                <a:srgbClr val="760016"/>
              </a:gs>
              <a:gs pos="100000">
                <a:srgbClr val="760016">
                  <a:gamma/>
                  <a:shade val="46275"/>
                  <a:invGamma/>
                </a:srgbClr>
              </a:gs>
            </a:gsLst>
            <a:lin ang="0" scaled="1"/>
          </a:gradFill>
          <a:ln w="9525">
            <a:solidFill>
              <a:schemeClr val="tx1"/>
            </a:solidFill>
            <a:round/>
            <a:headEnd/>
            <a:tailEnd/>
          </a:ln>
          <a:effectLst>
            <a:outerShdw dist="107763" dir="2700000" algn="ctr" rotWithShape="0">
              <a:schemeClr val="bg2">
                <a:alpha val="50000"/>
              </a:schemeClr>
            </a:outerShdw>
          </a:effectLst>
        </p:spPr>
        <p:txBody>
          <a:bodyPr wrap="none" anchor="ctr"/>
          <a:lstStyle/>
          <a:p>
            <a:pPr algn="ctr">
              <a:defRPr/>
            </a:pPr>
            <a:r>
              <a:rPr lang="en-US" b="1">
                <a:solidFill>
                  <a:srgbClr val="FFFFFF"/>
                </a:solidFill>
              </a:rPr>
              <a:t>Charitable Gift</a:t>
            </a:r>
          </a:p>
          <a:p>
            <a:pPr algn="ctr">
              <a:defRPr/>
            </a:pPr>
            <a:r>
              <a:rPr lang="en-US" b="1">
                <a:solidFill>
                  <a:srgbClr val="FFFFFF"/>
                </a:solidFill>
              </a:rPr>
              <a:t>Annuities</a:t>
            </a:r>
          </a:p>
        </p:txBody>
      </p:sp>
      <p:sp>
        <p:nvSpPr>
          <p:cNvPr id="63492" name="Rectangle 5"/>
          <p:cNvSpPr>
            <a:spLocks noChangeArrowheads="1"/>
          </p:cNvSpPr>
          <p:nvPr/>
        </p:nvSpPr>
        <p:spPr bwMode="auto">
          <a:xfrm rot="5400000">
            <a:off x="2041525" y="3263900"/>
            <a:ext cx="3098800" cy="127000"/>
          </a:xfrm>
          <a:prstGeom prst="rect">
            <a:avLst/>
          </a:prstGeom>
          <a:solidFill>
            <a:srgbClr val="DDDDDD"/>
          </a:solidFill>
          <a:ln w="9525">
            <a:noFill/>
            <a:miter lim="800000"/>
            <a:headEnd/>
            <a:tailEnd/>
          </a:ln>
        </p:spPr>
        <p:txBody>
          <a:bodyPr wrap="none" anchor="ctr"/>
          <a:lstStyle/>
          <a:p>
            <a:endParaRPr lang="en-US"/>
          </a:p>
        </p:txBody>
      </p:sp>
      <p:sp>
        <p:nvSpPr>
          <p:cNvPr id="63493" name="AutoShape 6"/>
          <p:cNvSpPr>
            <a:spLocks noChangeArrowheads="1"/>
          </p:cNvSpPr>
          <p:nvPr/>
        </p:nvSpPr>
        <p:spPr bwMode="auto">
          <a:xfrm>
            <a:off x="3652838" y="1728788"/>
            <a:ext cx="550862" cy="203200"/>
          </a:xfrm>
          <a:prstGeom prst="rightArrow">
            <a:avLst>
              <a:gd name="adj1" fmla="val 50000"/>
              <a:gd name="adj2" fmla="val 67773"/>
            </a:avLst>
          </a:prstGeom>
          <a:solidFill>
            <a:srgbClr val="DDDDDD"/>
          </a:solidFill>
          <a:ln w="9525">
            <a:noFill/>
            <a:miter lim="800000"/>
            <a:headEnd/>
            <a:tailEnd/>
          </a:ln>
        </p:spPr>
        <p:txBody>
          <a:bodyPr wrap="none" anchor="ctr"/>
          <a:lstStyle/>
          <a:p>
            <a:endParaRPr lang="en-US"/>
          </a:p>
        </p:txBody>
      </p:sp>
      <p:sp>
        <p:nvSpPr>
          <p:cNvPr id="63494" name="AutoShape 7"/>
          <p:cNvSpPr>
            <a:spLocks noChangeArrowheads="1"/>
          </p:cNvSpPr>
          <p:nvPr/>
        </p:nvSpPr>
        <p:spPr bwMode="auto">
          <a:xfrm>
            <a:off x="3651250" y="4724400"/>
            <a:ext cx="611188" cy="203200"/>
          </a:xfrm>
          <a:prstGeom prst="rightArrow">
            <a:avLst>
              <a:gd name="adj1" fmla="val 50000"/>
              <a:gd name="adj2" fmla="val 75195"/>
            </a:avLst>
          </a:prstGeom>
          <a:solidFill>
            <a:srgbClr val="DDDDDD"/>
          </a:solidFill>
          <a:ln w="9525">
            <a:noFill/>
            <a:miter lim="800000"/>
            <a:headEnd/>
            <a:tailEnd/>
          </a:ln>
        </p:spPr>
        <p:txBody>
          <a:bodyPr wrap="none" anchor="ctr"/>
          <a:lstStyle/>
          <a:p>
            <a:endParaRPr lang="en-US"/>
          </a:p>
        </p:txBody>
      </p:sp>
      <p:sp>
        <p:nvSpPr>
          <p:cNvPr id="87048" name="Rectangle 8"/>
          <p:cNvSpPr>
            <a:spLocks noChangeArrowheads="1"/>
          </p:cNvSpPr>
          <p:nvPr/>
        </p:nvSpPr>
        <p:spPr bwMode="auto">
          <a:xfrm>
            <a:off x="4216400" y="1458913"/>
            <a:ext cx="4110038" cy="2146300"/>
          </a:xfrm>
          <a:prstGeom prst="rect">
            <a:avLst/>
          </a:prstGeom>
          <a:gradFill rotWithShape="1">
            <a:gsLst>
              <a:gs pos="0">
                <a:srgbClr val="58698A"/>
              </a:gs>
              <a:gs pos="100000">
                <a:srgbClr val="58698A">
                  <a:gamma/>
                  <a:shade val="46275"/>
                  <a:invGamma/>
                </a:srgbClr>
              </a:gs>
            </a:gsLst>
            <a:lin ang="5400000" scaled="1"/>
          </a:gradFill>
          <a:ln w="9525">
            <a:noFill/>
            <a:miter lim="800000"/>
            <a:headEnd/>
            <a:tailEnd/>
          </a:ln>
          <a:effectLst>
            <a:outerShdw dist="107763" dir="2700000" algn="ctr" rotWithShape="0">
              <a:schemeClr val="bg2">
                <a:alpha val="50000"/>
              </a:schemeClr>
            </a:outerShdw>
          </a:effectLst>
        </p:spPr>
        <p:txBody>
          <a:bodyPr wrap="none" anchor="ctr"/>
          <a:lstStyle/>
          <a:p>
            <a:pPr algn="ctr">
              <a:defRPr/>
            </a:pPr>
            <a:endParaRPr lang="en-US"/>
          </a:p>
        </p:txBody>
      </p:sp>
      <p:sp>
        <p:nvSpPr>
          <p:cNvPr id="63496" name="Text Box 9"/>
          <p:cNvSpPr txBox="1">
            <a:spLocks noChangeArrowheads="1"/>
          </p:cNvSpPr>
          <p:nvPr/>
        </p:nvSpPr>
        <p:spPr bwMode="auto">
          <a:xfrm>
            <a:off x="4602163" y="1495425"/>
            <a:ext cx="579437" cy="304800"/>
          </a:xfrm>
          <a:prstGeom prst="rect">
            <a:avLst/>
          </a:prstGeom>
          <a:noFill/>
          <a:ln w="9525">
            <a:noFill/>
            <a:miter lim="800000"/>
            <a:headEnd/>
            <a:tailEnd/>
          </a:ln>
        </p:spPr>
        <p:txBody>
          <a:bodyPr wrap="none">
            <a:spAutoFit/>
          </a:bodyPr>
          <a:lstStyle/>
          <a:p>
            <a:r>
              <a:rPr lang="en-US" sz="1400" b="1">
                <a:solidFill>
                  <a:schemeClr val="bg1"/>
                </a:solidFill>
              </a:rPr>
              <a:t>Pros</a:t>
            </a:r>
          </a:p>
        </p:txBody>
      </p:sp>
      <p:sp>
        <p:nvSpPr>
          <p:cNvPr id="63497" name="Text Box 10"/>
          <p:cNvSpPr txBox="1">
            <a:spLocks noChangeArrowheads="1"/>
          </p:cNvSpPr>
          <p:nvPr/>
        </p:nvSpPr>
        <p:spPr bwMode="auto">
          <a:xfrm>
            <a:off x="4602163" y="2457450"/>
            <a:ext cx="627062" cy="304800"/>
          </a:xfrm>
          <a:prstGeom prst="rect">
            <a:avLst/>
          </a:prstGeom>
          <a:noFill/>
          <a:ln w="9525">
            <a:noFill/>
            <a:miter lim="800000"/>
            <a:headEnd/>
            <a:tailEnd/>
          </a:ln>
        </p:spPr>
        <p:txBody>
          <a:bodyPr wrap="none">
            <a:spAutoFit/>
          </a:bodyPr>
          <a:lstStyle/>
          <a:p>
            <a:r>
              <a:rPr lang="en-US" sz="1400" b="1">
                <a:solidFill>
                  <a:schemeClr val="bg1"/>
                </a:solidFill>
              </a:rPr>
              <a:t>Cons</a:t>
            </a:r>
          </a:p>
        </p:txBody>
      </p:sp>
      <p:sp>
        <p:nvSpPr>
          <p:cNvPr id="63498" name="Text Box 11"/>
          <p:cNvSpPr txBox="1">
            <a:spLocks noChangeArrowheads="1"/>
          </p:cNvSpPr>
          <p:nvPr/>
        </p:nvSpPr>
        <p:spPr bwMode="auto">
          <a:xfrm>
            <a:off x="4654550" y="1725613"/>
            <a:ext cx="2928938" cy="730250"/>
          </a:xfrm>
          <a:prstGeom prst="rect">
            <a:avLst/>
          </a:prstGeom>
          <a:noFill/>
          <a:ln w="9525">
            <a:noFill/>
            <a:miter lim="800000"/>
            <a:headEnd/>
            <a:tailEnd/>
          </a:ln>
        </p:spPr>
        <p:txBody>
          <a:bodyPr wrap="none">
            <a:spAutoFit/>
          </a:bodyPr>
          <a:lstStyle/>
          <a:p>
            <a:pPr marL="114300" indent="-114300">
              <a:buFontTx/>
              <a:buChar char="•"/>
            </a:pPr>
            <a:r>
              <a:rPr lang="en-US" sz="1400" b="1">
                <a:solidFill>
                  <a:schemeClr val="bg1"/>
                </a:solidFill>
              </a:rPr>
              <a:t>Immediate access to  residuum</a:t>
            </a:r>
          </a:p>
          <a:p>
            <a:pPr marL="114300" indent="-114300">
              <a:buFontTx/>
              <a:buChar char="•"/>
            </a:pPr>
            <a:r>
              <a:rPr lang="en-US" sz="1400" b="1">
                <a:solidFill>
                  <a:schemeClr val="bg1"/>
                </a:solidFill>
              </a:rPr>
              <a:t>Minimize all risks</a:t>
            </a:r>
          </a:p>
          <a:p>
            <a:pPr marL="114300" indent="-114300">
              <a:buFontTx/>
              <a:buChar char="•"/>
            </a:pPr>
            <a:r>
              <a:rPr lang="en-US" sz="1400" b="1">
                <a:solidFill>
                  <a:schemeClr val="bg1"/>
                </a:solidFill>
              </a:rPr>
              <a:t>Reserve relief</a:t>
            </a:r>
          </a:p>
        </p:txBody>
      </p:sp>
      <p:sp>
        <p:nvSpPr>
          <p:cNvPr id="63499" name="Text Box 12"/>
          <p:cNvSpPr txBox="1">
            <a:spLocks noChangeArrowheads="1"/>
          </p:cNvSpPr>
          <p:nvPr/>
        </p:nvSpPr>
        <p:spPr bwMode="auto">
          <a:xfrm>
            <a:off x="4679950" y="2689225"/>
            <a:ext cx="3525838" cy="730250"/>
          </a:xfrm>
          <a:prstGeom prst="rect">
            <a:avLst/>
          </a:prstGeom>
          <a:noFill/>
          <a:ln w="9525">
            <a:noFill/>
            <a:miter lim="800000"/>
            <a:headEnd/>
            <a:tailEnd/>
          </a:ln>
        </p:spPr>
        <p:txBody>
          <a:bodyPr wrap="none">
            <a:spAutoFit/>
          </a:bodyPr>
          <a:lstStyle/>
          <a:p>
            <a:pPr marL="114300" indent="-114300">
              <a:buFontTx/>
              <a:buChar char="•"/>
            </a:pPr>
            <a:r>
              <a:rPr lang="en-US" sz="1400" b="1">
                <a:solidFill>
                  <a:schemeClr val="bg1"/>
                </a:solidFill>
              </a:rPr>
              <a:t>Bear insurer solvency risk</a:t>
            </a:r>
          </a:p>
          <a:p>
            <a:pPr marL="114300" indent="-114300">
              <a:buFontTx/>
              <a:buChar char="•"/>
            </a:pPr>
            <a:r>
              <a:rPr lang="en-US" sz="1400" b="1">
                <a:solidFill>
                  <a:schemeClr val="bg1"/>
                </a:solidFill>
              </a:rPr>
              <a:t>Relinquish control</a:t>
            </a:r>
          </a:p>
          <a:p>
            <a:pPr marL="114300" indent="-114300">
              <a:buFontTx/>
              <a:buChar char="•"/>
            </a:pPr>
            <a:r>
              <a:rPr lang="en-US" sz="1400" b="1">
                <a:solidFill>
                  <a:schemeClr val="bg1"/>
                </a:solidFill>
              </a:rPr>
              <a:t>Relinquish potential for higher returns</a:t>
            </a:r>
          </a:p>
        </p:txBody>
      </p:sp>
      <p:sp>
        <p:nvSpPr>
          <p:cNvPr id="87053" name="Rectangle 13"/>
          <p:cNvSpPr>
            <a:spLocks noChangeArrowheads="1"/>
          </p:cNvSpPr>
          <p:nvPr/>
        </p:nvSpPr>
        <p:spPr bwMode="auto">
          <a:xfrm>
            <a:off x="4308475" y="3987800"/>
            <a:ext cx="4062413" cy="2146300"/>
          </a:xfrm>
          <a:prstGeom prst="rect">
            <a:avLst/>
          </a:prstGeom>
          <a:gradFill rotWithShape="1">
            <a:gsLst>
              <a:gs pos="0">
                <a:srgbClr val="336600"/>
              </a:gs>
              <a:gs pos="100000">
                <a:srgbClr val="336600">
                  <a:gamma/>
                  <a:shade val="46275"/>
                  <a:invGamma/>
                </a:srgbClr>
              </a:gs>
            </a:gsLst>
            <a:lin ang="5400000" scaled="1"/>
          </a:gradFill>
          <a:ln w="9525">
            <a:noFill/>
            <a:miter lim="800000"/>
            <a:headEnd/>
            <a:tailEnd/>
          </a:ln>
          <a:effectLst>
            <a:outerShdw dist="107763" dir="2700000" algn="ctr" rotWithShape="0">
              <a:schemeClr val="bg2">
                <a:alpha val="50000"/>
              </a:schemeClr>
            </a:outerShdw>
          </a:effectLst>
        </p:spPr>
        <p:txBody>
          <a:bodyPr wrap="none" anchor="ctr"/>
          <a:lstStyle/>
          <a:p>
            <a:pPr algn="ctr">
              <a:defRPr/>
            </a:pPr>
            <a:endParaRPr lang="en-US"/>
          </a:p>
        </p:txBody>
      </p:sp>
      <p:sp>
        <p:nvSpPr>
          <p:cNvPr id="63501" name="Text Box 14"/>
          <p:cNvSpPr txBox="1">
            <a:spLocks noChangeArrowheads="1"/>
          </p:cNvSpPr>
          <p:nvPr/>
        </p:nvSpPr>
        <p:spPr bwMode="auto">
          <a:xfrm>
            <a:off x="4625975" y="4024313"/>
            <a:ext cx="579438" cy="304800"/>
          </a:xfrm>
          <a:prstGeom prst="rect">
            <a:avLst/>
          </a:prstGeom>
          <a:noFill/>
          <a:ln w="9525">
            <a:noFill/>
            <a:miter lim="800000"/>
            <a:headEnd/>
            <a:tailEnd/>
          </a:ln>
        </p:spPr>
        <p:txBody>
          <a:bodyPr wrap="none">
            <a:spAutoFit/>
          </a:bodyPr>
          <a:lstStyle/>
          <a:p>
            <a:r>
              <a:rPr lang="en-US" sz="1400" b="1">
                <a:solidFill>
                  <a:schemeClr val="bg1"/>
                </a:solidFill>
              </a:rPr>
              <a:t>Pros</a:t>
            </a:r>
          </a:p>
        </p:txBody>
      </p:sp>
      <p:sp>
        <p:nvSpPr>
          <p:cNvPr id="63502" name="Text Box 15"/>
          <p:cNvSpPr txBox="1">
            <a:spLocks noChangeArrowheads="1"/>
          </p:cNvSpPr>
          <p:nvPr/>
        </p:nvSpPr>
        <p:spPr bwMode="auto">
          <a:xfrm>
            <a:off x="4625975" y="5086350"/>
            <a:ext cx="627063" cy="304800"/>
          </a:xfrm>
          <a:prstGeom prst="rect">
            <a:avLst/>
          </a:prstGeom>
          <a:noFill/>
          <a:ln w="9525">
            <a:noFill/>
            <a:miter lim="800000"/>
            <a:headEnd/>
            <a:tailEnd/>
          </a:ln>
        </p:spPr>
        <p:txBody>
          <a:bodyPr wrap="none">
            <a:spAutoFit/>
          </a:bodyPr>
          <a:lstStyle/>
          <a:p>
            <a:r>
              <a:rPr lang="en-US" sz="1400" b="1">
                <a:solidFill>
                  <a:schemeClr val="bg1"/>
                </a:solidFill>
              </a:rPr>
              <a:t>Cons</a:t>
            </a:r>
          </a:p>
        </p:txBody>
      </p:sp>
      <p:sp>
        <p:nvSpPr>
          <p:cNvPr id="63503" name="Text Box 16"/>
          <p:cNvSpPr txBox="1">
            <a:spLocks noChangeArrowheads="1"/>
          </p:cNvSpPr>
          <p:nvPr/>
        </p:nvSpPr>
        <p:spPr bwMode="auto">
          <a:xfrm>
            <a:off x="4649788" y="4283075"/>
            <a:ext cx="2582862" cy="730250"/>
          </a:xfrm>
          <a:prstGeom prst="rect">
            <a:avLst/>
          </a:prstGeom>
          <a:noFill/>
          <a:ln w="9525">
            <a:noFill/>
            <a:miter lim="800000"/>
            <a:headEnd/>
            <a:tailEnd/>
          </a:ln>
        </p:spPr>
        <p:txBody>
          <a:bodyPr wrap="none">
            <a:spAutoFit/>
          </a:bodyPr>
          <a:lstStyle/>
          <a:p>
            <a:pPr marL="114300" indent="-114300">
              <a:buFontTx/>
              <a:buChar char="•"/>
            </a:pPr>
            <a:r>
              <a:rPr lang="en-US" sz="1400" b="1">
                <a:solidFill>
                  <a:schemeClr val="bg1"/>
                </a:solidFill>
              </a:rPr>
              <a:t>Potential for higher returns</a:t>
            </a:r>
          </a:p>
          <a:p>
            <a:pPr marL="114300" indent="-114300">
              <a:buFontTx/>
              <a:buChar char="•"/>
            </a:pPr>
            <a:r>
              <a:rPr lang="en-US" sz="1400" b="1">
                <a:solidFill>
                  <a:schemeClr val="bg1"/>
                </a:solidFill>
              </a:rPr>
              <a:t>Pool investible assets</a:t>
            </a:r>
          </a:p>
          <a:p>
            <a:pPr marL="114300" indent="-114300">
              <a:buFontTx/>
              <a:buChar char="•"/>
            </a:pPr>
            <a:r>
              <a:rPr lang="en-US" sz="1400" b="1">
                <a:solidFill>
                  <a:schemeClr val="bg1"/>
                </a:solidFill>
              </a:rPr>
              <a:t>Greater equity usage</a:t>
            </a:r>
          </a:p>
        </p:txBody>
      </p:sp>
      <p:sp>
        <p:nvSpPr>
          <p:cNvPr id="63504" name="Text Box 17"/>
          <p:cNvSpPr txBox="1">
            <a:spLocks noChangeArrowheads="1"/>
          </p:cNvSpPr>
          <p:nvPr/>
        </p:nvSpPr>
        <p:spPr bwMode="auto">
          <a:xfrm>
            <a:off x="4689475" y="5303838"/>
            <a:ext cx="3727450" cy="942975"/>
          </a:xfrm>
          <a:prstGeom prst="rect">
            <a:avLst/>
          </a:prstGeom>
          <a:noFill/>
          <a:ln w="9525">
            <a:noFill/>
            <a:miter lim="800000"/>
            <a:headEnd/>
            <a:tailEnd/>
          </a:ln>
        </p:spPr>
        <p:txBody>
          <a:bodyPr wrap="none">
            <a:spAutoFit/>
          </a:bodyPr>
          <a:lstStyle/>
          <a:p>
            <a:pPr marL="114300" indent="-114300">
              <a:buFontTx/>
              <a:buChar char="•"/>
            </a:pPr>
            <a:r>
              <a:rPr lang="en-US" sz="1400" b="1">
                <a:solidFill>
                  <a:schemeClr val="bg1"/>
                </a:solidFill>
              </a:rPr>
              <a:t>Bears significant annuity risk</a:t>
            </a:r>
          </a:p>
          <a:p>
            <a:pPr marL="114300" indent="-114300">
              <a:buFontTx/>
              <a:buChar char="•"/>
            </a:pPr>
            <a:r>
              <a:rPr lang="en-US" sz="1400" b="1">
                <a:solidFill>
                  <a:schemeClr val="bg1"/>
                </a:solidFill>
              </a:rPr>
              <a:t>Delayed access to residuum</a:t>
            </a:r>
          </a:p>
          <a:p>
            <a:pPr marL="114300" indent="-114300">
              <a:buFontTx/>
              <a:buChar char="•"/>
            </a:pPr>
            <a:r>
              <a:rPr lang="en-US" sz="1400" b="1">
                <a:solidFill>
                  <a:schemeClr val="bg1"/>
                </a:solidFill>
              </a:rPr>
              <a:t>Conservative state reserve requirements</a:t>
            </a:r>
          </a:p>
          <a:p>
            <a:pPr marL="114300" indent="-114300"/>
            <a:endParaRPr lang="en-US" sz="1400" b="1"/>
          </a:p>
        </p:txBody>
      </p:sp>
      <p:sp>
        <p:nvSpPr>
          <p:cNvPr id="63505" name="Text Box 18"/>
          <p:cNvSpPr txBox="1">
            <a:spLocks noChangeArrowheads="1"/>
          </p:cNvSpPr>
          <p:nvPr/>
        </p:nvSpPr>
        <p:spPr bwMode="auto">
          <a:xfrm>
            <a:off x="4225925" y="1150938"/>
            <a:ext cx="1401763" cy="336550"/>
          </a:xfrm>
          <a:prstGeom prst="rect">
            <a:avLst/>
          </a:prstGeom>
          <a:noFill/>
          <a:ln w="9525">
            <a:noFill/>
            <a:miter lim="800000"/>
            <a:headEnd/>
            <a:tailEnd/>
          </a:ln>
        </p:spPr>
        <p:txBody>
          <a:bodyPr wrap="none">
            <a:spAutoFit/>
          </a:bodyPr>
          <a:lstStyle/>
          <a:p>
            <a:r>
              <a:rPr lang="en-US" sz="1600" b="1"/>
              <a:t>Reinsurance</a:t>
            </a:r>
          </a:p>
        </p:txBody>
      </p:sp>
      <p:sp>
        <p:nvSpPr>
          <p:cNvPr id="63506" name="Text Box 19"/>
          <p:cNvSpPr txBox="1">
            <a:spLocks noChangeArrowheads="1"/>
          </p:cNvSpPr>
          <p:nvPr/>
        </p:nvSpPr>
        <p:spPr bwMode="auto">
          <a:xfrm>
            <a:off x="4200525" y="3690938"/>
            <a:ext cx="1584325" cy="336550"/>
          </a:xfrm>
          <a:prstGeom prst="rect">
            <a:avLst/>
          </a:prstGeom>
          <a:noFill/>
          <a:ln w="9525">
            <a:noFill/>
            <a:miter lim="800000"/>
            <a:headEnd/>
            <a:tailEnd/>
          </a:ln>
        </p:spPr>
        <p:txBody>
          <a:bodyPr wrap="none">
            <a:spAutoFit/>
          </a:bodyPr>
          <a:lstStyle/>
          <a:p>
            <a:r>
              <a:rPr lang="en-US" sz="1600" b="1"/>
              <a:t>Self-insurance</a:t>
            </a:r>
          </a:p>
        </p:txBody>
      </p:sp>
      <p:sp>
        <p:nvSpPr>
          <p:cNvPr id="63507" name="Text Box 20"/>
          <p:cNvSpPr txBox="1">
            <a:spLocks noChangeArrowheads="1"/>
          </p:cNvSpPr>
          <p:nvPr/>
        </p:nvSpPr>
        <p:spPr bwMode="auto">
          <a:xfrm>
            <a:off x="2278063" y="2597150"/>
            <a:ext cx="1266825" cy="581025"/>
          </a:xfrm>
          <a:prstGeom prst="rect">
            <a:avLst/>
          </a:prstGeom>
          <a:noFill/>
          <a:ln w="9525">
            <a:noFill/>
            <a:miter lim="800000"/>
            <a:headEnd/>
            <a:tailEnd/>
          </a:ln>
        </p:spPr>
        <p:txBody>
          <a:bodyPr wrap="none">
            <a:spAutoFit/>
          </a:bodyPr>
          <a:lstStyle/>
          <a:p>
            <a:pPr algn="ctr"/>
            <a:r>
              <a:rPr lang="en-US" sz="1600"/>
              <a:t>Two</a:t>
            </a:r>
          </a:p>
          <a:p>
            <a:pPr algn="ctr"/>
            <a:r>
              <a:rPr lang="en-US" sz="1600"/>
              <a:t>Approaches</a:t>
            </a:r>
          </a:p>
        </p:txBody>
      </p:sp>
      <p:sp>
        <p:nvSpPr>
          <p:cNvPr id="63508" name="Text Box 21"/>
          <p:cNvSpPr txBox="1">
            <a:spLocks noChangeArrowheads="1"/>
          </p:cNvSpPr>
          <p:nvPr/>
        </p:nvSpPr>
        <p:spPr bwMode="auto">
          <a:xfrm>
            <a:off x="414338" y="4000500"/>
            <a:ext cx="1822450" cy="1190625"/>
          </a:xfrm>
          <a:prstGeom prst="rect">
            <a:avLst/>
          </a:prstGeom>
          <a:noFill/>
          <a:ln w="9525">
            <a:noFill/>
            <a:miter lim="800000"/>
            <a:headEnd/>
            <a:tailEnd/>
          </a:ln>
        </p:spPr>
        <p:txBody>
          <a:bodyPr wrap="none">
            <a:spAutoFit/>
          </a:bodyPr>
          <a:lstStyle/>
          <a:p>
            <a:pPr algn="ctr"/>
            <a:r>
              <a:rPr lang="en-US"/>
              <a:t>Charity uses</a:t>
            </a:r>
          </a:p>
          <a:p>
            <a:pPr algn="ctr"/>
            <a:r>
              <a:rPr lang="en-US" b="1"/>
              <a:t>ACGA</a:t>
            </a:r>
            <a:r>
              <a:rPr lang="en-US"/>
              <a:t> rates </a:t>
            </a:r>
          </a:p>
          <a:p>
            <a:pPr algn="ctr"/>
            <a:r>
              <a:rPr lang="en-US"/>
              <a:t>to provide</a:t>
            </a:r>
            <a:br>
              <a:rPr lang="en-US"/>
            </a:br>
            <a:r>
              <a:rPr lang="en-US"/>
              <a:t>annuity to donor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307975" y="354013"/>
            <a:ext cx="4846638" cy="288925"/>
          </a:xfrm>
        </p:spPr>
        <p:txBody>
          <a:bodyPr/>
          <a:lstStyle/>
          <a:p>
            <a:pPr eaLnBrk="1" hangingPunct="1"/>
            <a:r>
              <a:rPr lang="en-US" smtClean="0"/>
              <a:t>Minimize Program Risks</a:t>
            </a:r>
          </a:p>
        </p:txBody>
      </p:sp>
      <p:sp>
        <p:nvSpPr>
          <p:cNvPr id="65538" name="Rectangle 3"/>
          <p:cNvSpPr>
            <a:spLocks noChangeArrowheads="1"/>
          </p:cNvSpPr>
          <p:nvPr/>
        </p:nvSpPr>
        <p:spPr bwMode="auto">
          <a:xfrm>
            <a:off x="379413" y="1309688"/>
            <a:ext cx="3425825" cy="1292225"/>
          </a:xfrm>
          <a:prstGeom prst="rect">
            <a:avLst/>
          </a:prstGeom>
          <a:gradFill rotWithShape="1">
            <a:gsLst>
              <a:gs pos="0">
                <a:srgbClr val="800000">
                  <a:alpha val="64000"/>
                </a:srgbClr>
              </a:gs>
              <a:gs pos="100000">
                <a:srgbClr val="3B0000"/>
              </a:gs>
            </a:gsLst>
            <a:lin ang="5400000" scaled="1"/>
          </a:gradFill>
          <a:ln w="28575" algn="ctr">
            <a:solidFill>
              <a:srgbClr val="C0C0C0"/>
            </a:solidFill>
            <a:miter lim="800000"/>
            <a:headEnd/>
            <a:tailEnd/>
          </a:ln>
        </p:spPr>
        <p:txBody>
          <a:bodyPr wrap="none" anchor="ctr"/>
          <a:lstStyle/>
          <a:p>
            <a:endParaRPr lang="en-US"/>
          </a:p>
        </p:txBody>
      </p:sp>
      <p:sp>
        <p:nvSpPr>
          <p:cNvPr id="65539" name="Text Box 4"/>
          <p:cNvSpPr txBox="1">
            <a:spLocks noChangeArrowheads="1"/>
          </p:cNvSpPr>
          <p:nvPr/>
        </p:nvSpPr>
        <p:spPr bwMode="auto">
          <a:xfrm>
            <a:off x="879475" y="1746250"/>
            <a:ext cx="2452688" cy="396875"/>
          </a:xfrm>
          <a:prstGeom prst="rect">
            <a:avLst/>
          </a:prstGeom>
          <a:noFill/>
          <a:ln w="9525" algn="ctr">
            <a:noFill/>
            <a:miter lim="800000"/>
            <a:headEnd/>
            <a:tailEnd/>
          </a:ln>
        </p:spPr>
        <p:txBody>
          <a:bodyPr wrap="none">
            <a:spAutoFit/>
          </a:bodyPr>
          <a:lstStyle/>
          <a:p>
            <a:pPr algn="ctr" eaLnBrk="0" hangingPunct="0"/>
            <a:r>
              <a:rPr lang="en-US" sz="2000" b="1">
                <a:solidFill>
                  <a:schemeClr val="bg1"/>
                </a:solidFill>
              </a:rPr>
              <a:t>I N V E S T M E N T</a:t>
            </a:r>
          </a:p>
        </p:txBody>
      </p:sp>
      <p:sp>
        <p:nvSpPr>
          <p:cNvPr id="65540" name="Rectangle 5"/>
          <p:cNvSpPr>
            <a:spLocks noChangeArrowheads="1"/>
          </p:cNvSpPr>
          <p:nvPr/>
        </p:nvSpPr>
        <p:spPr bwMode="auto">
          <a:xfrm>
            <a:off x="407988" y="2959100"/>
            <a:ext cx="3411537" cy="1262063"/>
          </a:xfrm>
          <a:prstGeom prst="rect">
            <a:avLst/>
          </a:prstGeom>
          <a:gradFill rotWithShape="1">
            <a:gsLst>
              <a:gs pos="0">
                <a:srgbClr val="336600">
                  <a:alpha val="64000"/>
                </a:srgbClr>
              </a:gs>
              <a:gs pos="100000">
                <a:srgbClr val="182F00"/>
              </a:gs>
            </a:gsLst>
            <a:lin ang="5400000" scaled="1"/>
          </a:gradFill>
          <a:ln w="28575" algn="ctr">
            <a:solidFill>
              <a:srgbClr val="C0C0C0"/>
            </a:solidFill>
            <a:miter lim="800000"/>
            <a:headEnd/>
            <a:tailEnd/>
          </a:ln>
        </p:spPr>
        <p:txBody>
          <a:bodyPr wrap="none" anchor="ctr"/>
          <a:lstStyle/>
          <a:p>
            <a:endParaRPr lang="en-US"/>
          </a:p>
        </p:txBody>
      </p:sp>
      <p:sp>
        <p:nvSpPr>
          <p:cNvPr id="65541" name="Text Box 6"/>
          <p:cNvSpPr txBox="1">
            <a:spLocks noChangeArrowheads="1"/>
          </p:cNvSpPr>
          <p:nvPr/>
        </p:nvSpPr>
        <p:spPr bwMode="auto">
          <a:xfrm>
            <a:off x="969963" y="3421063"/>
            <a:ext cx="2211387" cy="396875"/>
          </a:xfrm>
          <a:prstGeom prst="rect">
            <a:avLst/>
          </a:prstGeom>
          <a:noFill/>
          <a:ln w="9525" algn="ctr">
            <a:noFill/>
            <a:miter lim="800000"/>
            <a:headEnd/>
            <a:tailEnd/>
          </a:ln>
        </p:spPr>
        <p:txBody>
          <a:bodyPr wrap="none">
            <a:spAutoFit/>
          </a:bodyPr>
          <a:lstStyle/>
          <a:p>
            <a:pPr algn="ctr" eaLnBrk="0" hangingPunct="0"/>
            <a:r>
              <a:rPr lang="en-US" sz="2000" b="1">
                <a:solidFill>
                  <a:schemeClr val="bg1"/>
                </a:solidFill>
              </a:rPr>
              <a:t>L O N G E V I T Y</a:t>
            </a:r>
          </a:p>
        </p:txBody>
      </p:sp>
      <p:sp>
        <p:nvSpPr>
          <p:cNvPr id="65542" name="Rectangle 7"/>
          <p:cNvSpPr>
            <a:spLocks noChangeArrowheads="1"/>
          </p:cNvSpPr>
          <p:nvPr/>
        </p:nvSpPr>
        <p:spPr bwMode="auto">
          <a:xfrm>
            <a:off x="433388" y="4611688"/>
            <a:ext cx="3413125" cy="1262062"/>
          </a:xfrm>
          <a:prstGeom prst="rect">
            <a:avLst/>
          </a:prstGeom>
          <a:gradFill rotWithShape="1">
            <a:gsLst>
              <a:gs pos="0">
                <a:srgbClr val="58698A">
                  <a:alpha val="67998"/>
                </a:srgbClr>
              </a:gs>
              <a:gs pos="100000">
                <a:srgbClr val="293140"/>
              </a:gs>
            </a:gsLst>
            <a:lin ang="5400000" scaled="1"/>
          </a:gradFill>
          <a:ln w="28575" algn="ctr">
            <a:solidFill>
              <a:srgbClr val="C0C0C0"/>
            </a:solidFill>
            <a:miter lim="800000"/>
            <a:headEnd/>
            <a:tailEnd/>
          </a:ln>
        </p:spPr>
        <p:txBody>
          <a:bodyPr wrap="none" anchor="ctr"/>
          <a:lstStyle/>
          <a:p>
            <a:endParaRPr lang="en-US"/>
          </a:p>
        </p:txBody>
      </p:sp>
      <p:sp>
        <p:nvSpPr>
          <p:cNvPr id="65543" name="Text Box 8"/>
          <p:cNvSpPr txBox="1">
            <a:spLocks noChangeArrowheads="1"/>
          </p:cNvSpPr>
          <p:nvPr/>
        </p:nvSpPr>
        <p:spPr bwMode="auto">
          <a:xfrm>
            <a:off x="533400" y="5075238"/>
            <a:ext cx="3254375" cy="396875"/>
          </a:xfrm>
          <a:prstGeom prst="rect">
            <a:avLst/>
          </a:prstGeom>
          <a:noFill/>
          <a:ln w="9525" algn="ctr">
            <a:noFill/>
            <a:miter lim="800000"/>
            <a:headEnd/>
            <a:tailEnd/>
          </a:ln>
        </p:spPr>
        <p:txBody>
          <a:bodyPr wrap="none">
            <a:spAutoFit/>
          </a:bodyPr>
          <a:lstStyle/>
          <a:p>
            <a:pPr algn="ctr" eaLnBrk="0" hangingPunct="0"/>
            <a:r>
              <a:rPr lang="en-US" sz="2000" b="1">
                <a:solidFill>
                  <a:schemeClr val="bg1"/>
                </a:solidFill>
              </a:rPr>
              <a:t>A D M I N I S T R A T I V E</a:t>
            </a:r>
          </a:p>
        </p:txBody>
      </p:sp>
      <p:sp>
        <p:nvSpPr>
          <p:cNvPr id="65544" name="Text Box 9"/>
          <p:cNvSpPr txBox="1">
            <a:spLocks noChangeArrowheads="1"/>
          </p:cNvSpPr>
          <p:nvPr/>
        </p:nvSpPr>
        <p:spPr bwMode="auto">
          <a:xfrm>
            <a:off x="3836988" y="1584325"/>
            <a:ext cx="4516437" cy="581025"/>
          </a:xfrm>
          <a:prstGeom prst="rect">
            <a:avLst/>
          </a:prstGeom>
          <a:noFill/>
          <a:ln w="9525">
            <a:noFill/>
            <a:miter lim="800000"/>
            <a:headEnd/>
            <a:tailEnd/>
          </a:ln>
        </p:spPr>
        <p:txBody>
          <a:bodyPr>
            <a:spAutoFit/>
          </a:bodyPr>
          <a:lstStyle/>
          <a:p>
            <a:pPr marL="176213" indent="-176213" eaLnBrk="0" hangingPunct="0">
              <a:buClr>
                <a:schemeClr val="bg2"/>
              </a:buClr>
              <a:buSzPct val="75000"/>
              <a:buFont typeface="Wingdings" pitchFamily="2" charset="2"/>
              <a:buChar char="§"/>
            </a:pPr>
            <a:r>
              <a:rPr lang="en-US" sz="1600"/>
              <a:t>Asset / liability mismatches, earnings volatility, inadequate returns</a:t>
            </a:r>
          </a:p>
        </p:txBody>
      </p:sp>
      <p:sp>
        <p:nvSpPr>
          <p:cNvPr id="65545" name="Text Box 10"/>
          <p:cNvSpPr txBox="1">
            <a:spLocks noChangeArrowheads="1"/>
          </p:cNvSpPr>
          <p:nvPr/>
        </p:nvSpPr>
        <p:spPr bwMode="auto">
          <a:xfrm>
            <a:off x="3849688" y="3184525"/>
            <a:ext cx="4238625" cy="581025"/>
          </a:xfrm>
          <a:prstGeom prst="rect">
            <a:avLst/>
          </a:prstGeom>
          <a:noFill/>
          <a:ln w="9525">
            <a:noFill/>
            <a:miter lim="800000"/>
            <a:headEnd/>
            <a:tailEnd/>
          </a:ln>
        </p:spPr>
        <p:txBody>
          <a:bodyPr>
            <a:spAutoFit/>
          </a:bodyPr>
          <a:lstStyle/>
          <a:p>
            <a:pPr marL="176213" indent="-176213" eaLnBrk="0" hangingPunct="0">
              <a:buClr>
                <a:schemeClr val="bg2"/>
              </a:buClr>
              <a:buSzPct val="75000"/>
              <a:buFont typeface="Wingdings" pitchFamily="2" charset="2"/>
              <a:buChar char="§"/>
            </a:pPr>
            <a:r>
              <a:rPr lang="en-US" sz="1600"/>
              <a:t>Lack of scale can expose charity to</a:t>
            </a:r>
            <a:r>
              <a:rPr lang="en-US" sz="1600" b="1"/>
              <a:t> </a:t>
            </a:r>
            <a:r>
              <a:rPr lang="en-US" sz="1600"/>
              <a:t>significant volatility</a:t>
            </a:r>
          </a:p>
        </p:txBody>
      </p:sp>
      <p:sp>
        <p:nvSpPr>
          <p:cNvPr id="65546" name="Text Box 11"/>
          <p:cNvSpPr txBox="1">
            <a:spLocks noChangeArrowheads="1"/>
          </p:cNvSpPr>
          <p:nvPr/>
        </p:nvSpPr>
        <p:spPr bwMode="auto">
          <a:xfrm>
            <a:off x="3933825" y="4854575"/>
            <a:ext cx="4505325" cy="336550"/>
          </a:xfrm>
          <a:prstGeom prst="rect">
            <a:avLst/>
          </a:prstGeom>
          <a:noFill/>
          <a:ln w="9525">
            <a:noFill/>
            <a:miter lim="800000"/>
            <a:headEnd/>
            <a:tailEnd/>
          </a:ln>
        </p:spPr>
        <p:txBody>
          <a:bodyPr wrap="none">
            <a:spAutoFit/>
          </a:bodyPr>
          <a:lstStyle/>
          <a:p>
            <a:pPr marL="176213" indent="-176213" eaLnBrk="0" hangingPunct="0">
              <a:buClr>
                <a:schemeClr val="bg2"/>
              </a:buClr>
              <a:buSzPct val="75000"/>
              <a:buFont typeface="Wingdings" pitchFamily="2" charset="2"/>
              <a:buChar char="§"/>
            </a:pPr>
            <a:r>
              <a:rPr lang="en-US" sz="1600"/>
              <a:t>Annuities are not primary to charity’s objective</a:t>
            </a:r>
          </a:p>
        </p:txBody>
      </p:sp>
      <p:grpSp>
        <p:nvGrpSpPr>
          <p:cNvPr id="65547" name="Group 12"/>
          <p:cNvGrpSpPr>
            <a:grpSpLocks/>
          </p:cNvGrpSpPr>
          <p:nvPr/>
        </p:nvGrpSpPr>
        <p:grpSpPr bwMode="auto">
          <a:xfrm>
            <a:off x="1101725" y="1192213"/>
            <a:ext cx="1958975" cy="1519237"/>
            <a:chOff x="4621" y="1273"/>
            <a:chExt cx="1018" cy="862"/>
          </a:xfrm>
        </p:grpSpPr>
        <p:sp>
          <p:nvSpPr>
            <p:cNvPr id="65555" name="Oval 13"/>
            <p:cNvSpPr>
              <a:spLocks noChangeArrowheads="1"/>
            </p:cNvSpPr>
            <p:nvPr/>
          </p:nvSpPr>
          <p:spPr bwMode="auto">
            <a:xfrm>
              <a:off x="4621" y="1273"/>
              <a:ext cx="1018" cy="862"/>
            </a:xfrm>
            <a:prstGeom prst="ellipse">
              <a:avLst/>
            </a:prstGeom>
            <a:noFill/>
            <a:ln w="57150">
              <a:solidFill>
                <a:srgbClr val="CC0000"/>
              </a:solidFill>
              <a:round/>
              <a:headEnd/>
              <a:tailEnd/>
            </a:ln>
          </p:spPr>
          <p:txBody>
            <a:bodyPr wrap="none" anchor="ctr"/>
            <a:lstStyle/>
            <a:p>
              <a:endParaRPr lang="en-US"/>
            </a:p>
          </p:txBody>
        </p:sp>
        <p:sp>
          <p:nvSpPr>
            <p:cNvPr id="65556" name="Line 14"/>
            <p:cNvSpPr>
              <a:spLocks noChangeShapeType="1"/>
            </p:cNvSpPr>
            <p:nvPr/>
          </p:nvSpPr>
          <p:spPr bwMode="auto">
            <a:xfrm flipV="1">
              <a:off x="4743" y="1375"/>
              <a:ext cx="718" cy="591"/>
            </a:xfrm>
            <a:prstGeom prst="line">
              <a:avLst/>
            </a:prstGeom>
            <a:noFill/>
            <a:ln w="57150">
              <a:solidFill>
                <a:srgbClr val="CC0000"/>
              </a:solidFill>
              <a:round/>
              <a:headEnd/>
              <a:tailEnd/>
            </a:ln>
          </p:spPr>
          <p:txBody>
            <a:bodyPr/>
            <a:lstStyle/>
            <a:p>
              <a:endParaRPr lang="en-US"/>
            </a:p>
          </p:txBody>
        </p:sp>
      </p:grpSp>
      <p:sp>
        <p:nvSpPr>
          <p:cNvPr id="65548" name="Text Box 15"/>
          <p:cNvSpPr txBox="1">
            <a:spLocks noChangeArrowheads="1"/>
          </p:cNvSpPr>
          <p:nvPr/>
        </p:nvSpPr>
        <p:spPr bwMode="auto">
          <a:xfrm>
            <a:off x="2744788" y="6094413"/>
            <a:ext cx="4210050" cy="366712"/>
          </a:xfrm>
          <a:prstGeom prst="rect">
            <a:avLst/>
          </a:prstGeom>
          <a:noFill/>
          <a:ln w="9525">
            <a:noFill/>
            <a:miter lim="800000"/>
            <a:headEnd/>
            <a:tailEnd/>
          </a:ln>
        </p:spPr>
        <p:txBody>
          <a:bodyPr wrap="none">
            <a:spAutoFit/>
          </a:bodyPr>
          <a:lstStyle/>
          <a:p>
            <a:r>
              <a:rPr lang="en-US" b="1" i="1">
                <a:solidFill>
                  <a:schemeClr val="bg2"/>
                </a:solidFill>
              </a:rPr>
              <a:t>Reinsurance can mitigate these risks</a:t>
            </a:r>
          </a:p>
        </p:txBody>
      </p:sp>
      <p:grpSp>
        <p:nvGrpSpPr>
          <p:cNvPr id="65549" name="Group 16"/>
          <p:cNvGrpSpPr>
            <a:grpSpLocks/>
          </p:cNvGrpSpPr>
          <p:nvPr/>
        </p:nvGrpSpPr>
        <p:grpSpPr bwMode="auto">
          <a:xfrm>
            <a:off x="1192213" y="2798763"/>
            <a:ext cx="1958975" cy="1519237"/>
            <a:chOff x="4621" y="1273"/>
            <a:chExt cx="1018" cy="862"/>
          </a:xfrm>
        </p:grpSpPr>
        <p:sp>
          <p:nvSpPr>
            <p:cNvPr id="65553" name="Oval 17"/>
            <p:cNvSpPr>
              <a:spLocks noChangeArrowheads="1"/>
            </p:cNvSpPr>
            <p:nvPr/>
          </p:nvSpPr>
          <p:spPr bwMode="auto">
            <a:xfrm>
              <a:off x="4621" y="1273"/>
              <a:ext cx="1018" cy="862"/>
            </a:xfrm>
            <a:prstGeom prst="ellipse">
              <a:avLst/>
            </a:prstGeom>
            <a:noFill/>
            <a:ln w="57150">
              <a:solidFill>
                <a:srgbClr val="CC0000"/>
              </a:solidFill>
              <a:round/>
              <a:headEnd/>
              <a:tailEnd/>
            </a:ln>
          </p:spPr>
          <p:txBody>
            <a:bodyPr wrap="none" anchor="ctr"/>
            <a:lstStyle/>
            <a:p>
              <a:endParaRPr lang="en-US"/>
            </a:p>
          </p:txBody>
        </p:sp>
        <p:sp>
          <p:nvSpPr>
            <p:cNvPr id="65554" name="Line 18"/>
            <p:cNvSpPr>
              <a:spLocks noChangeShapeType="1"/>
            </p:cNvSpPr>
            <p:nvPr/>
          </p:nvSpPr>
          <p:spPr bwMode="auto">
            <a:xfrm flipV="1">
              <a:off x="4743" y="1375"/>
              <a:ext cx="718" cy="591"/>
            </a:xfrm>
            <a:prstGeom prst="line">
              <a:avLst/>
            </a:prstGeom>
            <a:noFill/>
            <a:ln w="57150">
              <a:solidFill>
                <a:srgbClr val="CC0000"/>
              </a:solidFill>
              <a:round/>
              <a:headEnd/>
              <a:tailEnd/>
            </a:ln>
          </p:spPr>
          <p:txBody>
            <a:bodyPr/>
            <a:lstStyle/>
            <a:p>
              <a:endParaRPr lang="en-US"/>
            </a:p>
          </p:txBody>
        </p:sp>
      </p:grpSp>
      <p:grpSp>
        <p:nvGrpSpPr>
          <p:cNvPr id="65550" name="Group 19"/>
          <p:cNvGrpSpPr>
            <a:grpSpLocks/>
          </p:cNvGrpSpPr>
          <p:nvPr/>
        </p:nvGrpSpPr>
        <p:grpSpPr bwMode="auto">
          <a:xfrm>
            <a:off x="1198563" y="4416425"/>
            <a:ext cx="1958975" cy="1519238"/>
            <a:chOff x="4621" y="1273"/>
            <a:chExt cx="1018" cy="862"/>
          </a:xfrm>
        </p:grpSpPr>
        <p:sp>
          <p:nvSpPr>
            <p:cNvPr id="65551" name="Oval 20"/>
            <p:cNvSpPr>
              <a:spLocks noChangeArrowheads="1"/>
            </p:cNvSpPr>
            <p:nvPr/>
          </p:nvSpPr>
          <p:spPr bwMode="auto">
            <a:xfrm>
              <a:off x="4621" y="1273"/>
              <a:ext cx="1018" cy="862"/>
            </a:xfrm>
            <a:prstGeom prst="ellipse">
              <a:avLst/>
            </a:prstGeom>
            <a:noFill/>
            <a:ln w="57150">
              <a:solidFill>
                <a:srgbClr val="CC0000"/>
              </a:solidFill>
              <a:round/>
              <a:headEnd/>
              <a:tailEnd/>
            </a:ln>
          </p:spPr>
          <p:txBody>
            <a:bodyPr wrap="none" anchor="ctr"/>
            <a:lstStyle/>
            <a:p>
              <a:endParaRPr lang="en-US"/>
            </a:p>
          </p:txBody>
        </p:sp>
        <p:sp>
          <p:nvSpPr>
            <p:cNvPr id="65552" name="Line 21"/>
            <p:cNvSpPr>
              <a:spLocks noChangeShapeType="1"/>
            </p:cNvSpPr>
            <p:nvPr/>
          </p:nvSpPr>
          <p:spPr bwMode="auto">
            <a:xfrm flipV="1">
              <a:off x="4743" y="1375"/>
              <a:ext cx="718" cy="591"/>
            </a:xfrm>
            <a:prstGeom prst="line">
              <a:avLst/>
            </a:prstGeom>
            <a:noFill/>
            <a:ln w="57150">
              <a:solidFill>
                <a:srgbClr val="CC0000"/>
              </a:solid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244475" y="163513"/>
            <a:ext cx="5659438" cy="692150"/>
          </a:xfrm>
        </p:spPr>
        <p:txBody>
          <a:bodyPr/>
          <a:lstStyle/>
          <a:p>
            <a:pPr eaLnBrk="1" hangingPunct="1"/>
            <a:r>
              <a:rPr lang="en-US" sz="2000" smtClean="0"/>
              <a:t>Reinsurance In Action</a:t>
            </a:r>
          </a:p>
        </p:txBody>
      </p:sp>
      <p:grpSp>
        <p:nvGrpSpPr>
          <p:cNvPr id="67586" name="Group 3"/>
          <p:cNvGrpSpPr>
            <a:grpSpLocks/>
          </p:cNvGrpSpPr>
          <p:nvPr/>
        </p:nvGrpSpPr>
        <p:grpSpPr bwMode="auto">
          <a:xfrm>
            <a:off x="833438" y="2125663"/>
            <a:ext cx="609600" cy="1295400"/>
            <a:chOff x="231" y="1108"/>
            <a:chExt cx="384" cy="816"/>
          </a:xfrm>
        </p:grpSpPr>
        <p:sp>
          <p:nvSpPr>
            <p:cNvPr id="67605" name="Freeform 4"/>
            <p:cNvSpPr>
              <a:spLocks/>
            </p:cNvSpPr>
            <p:nvPr/>
          </p:nvSpPr>
          <p:spPr bwMode="auto">
            <a:xfrm>
              <a:off x="250" y="1399"/>
              <a:ext cx="364" cy="525"/>
            </a:xfrm>
            <a:custGeom>
              <a:avLst/>
              <a:gdLst>
                <a:gd name="T0" fmla="*/ 79 w 364"/>
                <a:gd name="T1" fmla="*/ 309 h 525"/>
                <a:gd name="T2" fmla="*/ 76 w 364"/>
                <a:gd name="T3" fmla="*/ 362 h 525"/>
                <a:gd name="T4" fmla="*/ 71 w 364"/>
                <a:gd name="T5" fmla="*/ 472 h 525"/>
                <a:gd name="T6" fmla="*/ 58 w 364"/>
                <a:gd name="T7" fmla="*/ 496 h 525"/>
                <a:gd name="T8" fmla="*/ 71 w 364"/>
                <a:gd name="T9" fmla="*/ 518 h 525"/>
                <a:gd name="T10" fmla="*/ 104 w 364"/>
                <a:gd name="T11" fmla="*/ 515 h 525"/>
                <a:gd name="T12" fmla="*/ 117 w 364"/>
                <a:gd name="T13" fmla="*/ 502 h 525"/>
                <a:gd name="T14" fmla="*/ 131 w 364"/>
                <a:gd name="T15" fmla="*/ 481 h 525"/>
                <a:gd name="T16" fmla="*/ 140 w 364"/>
                <a:gd name="T17" fmla="*/ 448 h 525"/>
                <a:gd name="T18" fmla="*/ 146 w 364"/>
                <a:gd name="T19" fmla="*/ 373 h 525"/>
                <a:gd name="T20" fmla="*/ 158 w 364"/>
                <a:gd name="T21" fmla="*/ 297 h 525"/>
                <a:gd name="T22" fmla="*/ 161 w 364"/>
                <a:gd name="T23" fmla="*/ 275 h 525"/>
                <a:gd name="T24" fmla="*/ 163 w 364"/>
                <a:gd name="T25" fmla="*/ 255 h 525"/>
                <a:gd name="T26" fmla="*/ 163 w 364"/>
                <a:gd name="T27" fmla="*/ 192 h 525"/>
                <a:gd name="T28" fmla="*/ 169 w 364"/>
                <a:gd name="T29" fmla="*/ 194 h 525"/>
                <a:gd name="T30" fmla="*/ 180 w 364"/>
                <a:gd name="T31" fmla="*/ 293 h 525"/>
                <a:gd name="T32" fmla="*/ 196 w 364"/>
                <a:gd name="T33" fmla="*/ 386 h 525"/>
                <a:gd name="T34" fmla="*/ 198 w 364"/>
                <a:gd name="T35" fmla="*/ 471 h 525"/>
                <a:gd name="T36" fmla="*/ 212 w 364"/>
                <a:gd name="T37" fmla="*/ 487 h 525"/>
                <a:gd name="T38" fmla="*/ 225 w 364"/>
                <a:gd name="T39" fmla="*/ 506 h 525"/>
                <a:gd name="T40" fmla="*/ 242 w 364"/>
                <a:gd name="T41" fmla="*/ 519 h 525"/>
                <a:gd name="T42" fmla="*/ 263 w 364"/>
                <a:gd name="T43" fmla="*/ 525 h 525"/>
                <a:gd name="T44" fmla="*/ 277 w 364"/>
                <a:gd name="T45" fmla="*/ 525 h 525"/>
                <a:gd name="T46" fmla="*/ 286 w 364"/>
                <a:gd name="T47" fmla="*/ 525 h 525"/>
                <a:gd name="T48" fmla="*/ 285 w 364"/>
                <a:gd name="T49" fmla="*/ 491 h 525"/>
                <a:gd name="T50" fmla="*/ 277 w 364"/>
                <a:gd name="T51" fmla="*/ 483 h 525"/>
                <a:gd name="T52" fmla="*/ 280 w 364"/>
                <a:gd name="T53" fmla="*/ 480 h 525"/>
                <a:gd name="T54" fmla="*/ 279 w 364"/>
                <a:gd name="T55" fmla="*/ 446 h 525"/>
                <a:gd name="T56" fmla="*/ 270 w 364"/>
                <a:gd name="T57" fmla="*/ 407 h 525"/>
                <a:gd name="T58" fmla="*/ 267 w 364"/>
                <a:gd name="T59" fmla="*/ 370 h 525"/>
                <a:gd name="T60" fmla="*/ 269 w 364"/>
                <a:gd name="T61" fmla="*/ 337 h 525"/>
                <a:gd name="T62" fmla="*/ 264 w 364"/>
                <a:gd name="T63" fmla="*/ 271 h 525"/>
                <a:gd name="T64" fmla="*/ 263 w 364"/>
                <a:gd name="T65" fmla="*/ 227 h 525"/>
                <a:gd name="T66" fmla="*/ 263 w 364"/>
                <a:gd name="T67" fmla="*/ 194 h 525"/>
                <a:gd name="T68" fmla="*/ 263 w 364"/>
                <a:gd name="T69" fmla="*/ 172 h 525"/>
                <a:gd name="T70" fmla="*/ 267 w 364"/>
                <a:gd name="T71" fmla="*/ 153 h 525"/>
                <a:gd name="T72" fmla="*/ 285 w 364"/>
                <a:gd name="T73" fmla="*/ 134 h 525"/>
                <a:gd name="T74" fmla="*/ 311 w 364"/>
                <a:gd name="T75" fmla="*/ 110 h 525"/>
                <a:gd name="T76" fmla="*/ 324 w 364"/>
                <a:gd name="T77" fmla="*/ 87 h 525"/>
                <a:gd name="T78" fmla="*/ 342 w 364"/>
                <a:gd name="T79" fmla="*/ 80 h 525"/>
                <a:gd name="T80" fmla="*/ 298 w 364"/>
                <a:gd name="T81" fmla="*/ 1 h 525"/>
                <a:gd name="T82" fmla="*/ 291 w 364"/>
                <a:gd name="T83" fmla="*/ 55 h 525"/>
                <a:gd name="T84" fmla="*/ 283 w 364"/>
                <a:gd name="T85" fmla="*/ 73 h 525"/>
                <a:gd name="T86" fmla="*/ 274 w 364"/>
                <a:gd name="T87" fmla="*/ 103 h 525"/>
                <a:gd name="T88" fmla="*/ 254 w 364"/>
                <a:gd name="T89" fmla="*/ 93 h 525"/>
                <a:gd name="T90" fmla="*/ 261 w 364"/>
                <a:gd name="T91" fmla="*/ 61 h 525"/>
                <a:gd name="T92" fmla="*/ 257 w 364"/>
                <a:gd name="T93" fmla="*/ 7 h 525"/>
                <a:gd name="T94" fmla="*/ 86 w 364"/>
                <a:gd name="T95" fmla="*/ 10 h 525"/>
                <a:gd name="T96" fmla="*/ 92 w 364"/>
                <a:gd name="T97" fmla="*/ 71 h 525"/>
                <a:gd name="T98" fmla="*/ 89 w 364"/>
                <a:gd name="T99" fmla="*/ 81 h 525"/>
                <a:gd name="T100" fmla="*/ 85 w 364"/>
                <a:gd name="T101" fmla="*/ 83 h 525"/>
                <a:gd name="T102" fmla="*/ 66 w 364"/>
                <a:gd name="T103" fmla="*/ 45 h 525"/>
                <a:gd name="T104" fmla="*/ 55 w 364"/>
                <a:gd name="T105" fmla="*/ 2 h 525"/>
                <a:gd name="T106" fmla="*/ 4 w 364"/>
                <a:gd name="T107" fmla="*/ 13 h 525"/>
                <a:gd name="T108" fmla="*/ 6 w 364"/>
                <a:gd name="T109" fmla="*/ 26 h 525"/>
                <a:gd name="T110" fmla="*/ 17 w 364"/>
                <a:gd name="T111" fmla="*/ 59 h 525"/>
                <a:gd name="T112" fmla="*/ 20 w 364"/>
                <a:gd name="T113" fmla="*/ 89 h 525"/>
                <a:gd name="T114" fmla="*/ 26 w 364"/>
                <a:gd name="T115" fmla="*/ 97 h 525"/>
                <a:gd name="T116" fmla="*/ 48 w 364"/>
                <a:gd name="T117" fmla="*/ 112 h 525"/>
                <a:gd name="T118" fmla="*/ 57 w 364"/>
                <a:gd name="T119" fmla="*/ 116 h 525"/>
                <a:gd name="T120" fmla="*/ 82 w 364"/>
                <a:gd name="T121" fmla="*/ 146 h 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4"/>
                <a:gd name="T184" fmla="*/ 0 h 525"/>
                <a:gd name="T185" fmla="*/ 364 w 364"/>
                <a:gd name="T186" fmla="*/ 525 h 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4" h="525">
                  <a:moveTo>
                    <a:pt x="83" y="195"/>
                  </a:moveTo>
                  <a:lnTo>
                    <a:pt x="85" y="224"/>
                  </a:lnTo>
                  <a:lnTo>
                    <a:pt x="85" y="252"/>
                  </a:lnTo>
                  <a:lnTo>
                    <a:pt x="83" y="281"/>
                  </a:lnTo>
                  <a:lnTo>
                    <a:pt x="79" y="309"/>
                  </a:lnTo>
                  <a:lnTo>
                    <a:pt x="80" y="318"/>
                  </a:lnTo>
                  <a:lnTo>
                    <a:pt x="80" y="328"/>
                  </a:lnTo>
                  <a:lnTo>
                    <a:pt x="80" y="338"/>
                  </a:lnTo>
                  <a:lnTo>
                    <a:pt x="77" y="347"/>
                  </a:lnTo>
                  <a:lnTo>
                    <a:pt x="76" y="362"/>
                  </a:lnTo>
                  <a:lnTo>
                    <a:pt x="71" y="376"/>
                  </a:lnTo>
                  <a:lnTo>
                    <a:pt x="69" y="391"/>
                  </a:lnTo>
                  <a:lnTo>
                    <a:pt x="69" y="405"/>
                  </a:lnTo>
                  <a:lnTo>
                    <a:pt x="60" y="470"/>
                  </a:lnTo>
                  <a:lnTo>
                    <a:pt x="71" y="472"/>
                  </a:lnTo>
                  <a:lnTo>
                    <a:pt x="71" y="477"/>
                  </a:lnTo>
                  <a:lnTo>
                    <a:pt x="69" y="483"/>
                  </a:lnTo>
                  <a:lnTo>
                    <a:pt x="64" y="487"/>
                  </a:lnTo>
                  <a:lnTo>
                    <a:pt x="61" y="490"/>
                  </a:lnTo>
                  <a:lnTo>
                    <a:pt x="58" y="496"/>
                  </a:lnTo>
                  <a:lnTo>
                    <a:pt x="55" y="500"/>
                  </a:lnTo>
                  <a:lnTo>
                    <a:pt x="55" y="505"/>
                  </a:lnTo>
                  <a:lnTo>
                    <a:pt x="58" y="510"/>
                  </a:lnTo>
                  <a:lnTo>
                    <a:pt x="64" y="515"/>
                  </a:lnTo>
                  <a:lnTo>
                    <a:pt x="71" y="518"/>
                  </a:lnTo>
                  <a:lnTo>
                    <a:pt x="79" y="519"/>
                  </a:lnTo>
                  <a:lnTo>
                    <a:pt x="86" y="519"/>
                  </a:lnTo>
                  <a:lnTo>
                    <a:pt x="93" y="518"/>
                  </a:lnTo>
                  <a:lnTo>
                    <a:pt x="99" y="516"/>
                  </a:lnTo>
                  <a:lnTo>
                    <a:pt x="104" y="515"/>
                  </a:lnTo>
                  <a:lnTo>
                    <a:pt x="106" y="513"/>
                  </a:lnTo>
                  <a:lnTo>
                    <a:pt x="109" y="510"/>
                  </a:lnTo>
                  <a:lnTo>
                    <a:pt x="112" y="508"/>
                  </a:lnTo>
                  <a:lnTo>
                    <a:pt x="115" y="505"/>
                  </a:lnTo>
                  <a:lnTo>
                    <a:pt x="117" y="502"/>
                  </a:lnTo>
                  <a:lnTo>
                    <a:pt x="120" y="497"/>
                  </a:lnTo>
                  <a:lnTo>
                    <a:pt x="123" y="494"/>
                  </a:lnTo>
                  <a:lnTo>
                    <a:pt x="125" y="489"/>
                  </a:lnTo>
                  <a:lnTo>
                    <a:pt x="128" y="483"/>
                  </a:lnTo>
                  <a:lnTo>
                    <a:pt x="131" y="481"/>
                  </a:lnTo>
                  <a:lnTo>
                    <a:pt x="134" y="480"/>
                  </a:lnTo>
                  <a:lnTo>
                    <a:pt x="136" y="480"/>
                  </a:lnTo>
                  <a:lnTo>
                    <a:pt x="139" y="475"/>
                  </a:lnTo>
                  <a:lnTo>
                    <a:pt x="137" y="462"/>
                  </a:lnTo>
                  <a:lnTo>
                    <a:pt x="140" y="448"/>
                  </a:lnTo>
                  <a:lnTo>
                    <a:pt x="143" y="432"/>
                  </a:lnTo>
                  <a:lnTo>
                    <a:pt x="143" y="420"/>
                  </a:lnTo>
                  <a:lnTo>
                    <a:pt x="142" y="404"/>
                  </a:lnTo>
                  <a:lnTo>
                    <a:pt x="143" y="388"/>
                  </a:lnTo>
                  <a:lnTo>
                    <a:pt x="146" y="373"/>
                  </a:lnTo>
                  <a:lnTo>
                    <a:pt x="150" y="359"/>
                  </a:lnTo>
                  <a:lnTo>
                    <a:pt x="153" y="343"/>
                  </a:lnTo>
                  <a:lnTo>
                    <a:pt x="158" y="328"/>
                  </a:lnTo>
                  <a:lnTo>
                    <a:pt x="159" y="312"/>
                  </a:lnTo>
                  <a:lnTo>
                    <a:pt x="158" y="297"/>
                  </a:lnTo>
                  <a:lnTo>
                    <a:pt x="158" y="291"/>
                  </a:lnTo>
                  <a:lnTo>
                    <a:pt x="159" y="287"/>
                  </a:lnTo>
                  <a:lnTo>
                    <a:pt x="159" y="283"/>
                  </a:lnTo>
                  <a:lnTo>
                    <a:pt x="159" y="278"/>
                  </a:lnTo>
                  <a:lnTo>
                    <a:pt x="161" y="275"/>
                  </a:lnTo>
                  <a:lnTo>
                    <a:pt x="162" y="271"/>
                  </a:lnTo>
                  <a:lnTo>
                    <a:pt x="162" y="268"/>
                  </a:lnTo>
                  <a:lnTo>
                    <a:pt x="163" y="265"/>
                  </a:lnTo>
                  <a:lnTo>
                    <a:pt x="163" y="259"/>
                  </a:lnTo>
                  <a:lnTo>
                    <a:pt x="163" y="255"/>
                  </a:lnTo>
                  <a:lnTo>
                    <a:pt x="162" y="249"/>
                  </a:lnTo>
                  <a:lnTo>
                    <a:pt x="163" y="243"/>
                  </a:lnTo>
                  <a:lnTo>
                    <a:pt x="162" y="232"/>
                  </a:lnTo>
                  <a:lnTo>
                    <a:pt x="162" y="211"/>
                  </a:lnTo>
                  <a:lnTo>
                    <a:pt x="163" y="192"/>
                  </a:lnTo>
                  <a:lnTo>
                    <a:pt x="165" y="181"/>
                  </a:lnTo>
                  <a:lnTo>
                    <a:pt x="166" y="183"/>
                  </a:lnTo>
                  <a:lnTo>
                    <a:pt x="166" y="186"/>
                  </a:lnTo>
                  <a:lnTo>
                    <a:pt x="168" y="189"/>
                  </a:lnTo>
                  <a:lnTo>
                    <a:pt x="169" y="194"/>
                  </a:lnTo>
                  <a:lnTo>
                    <a:pt x="171" y="210"/>
                  </a:lnTo>
                  <a:lnTo>
                    <a:pt x="172" y="236"/>
                  </a:lnTo>
                  <a:lnTo>
                    <a:pt x="175" y="261"/>
                  </a:lnTo>
                  <a:lnTo>
                    <a:pt x="177" y="278"/>
                  </a:lnTo>
                  <a:lnTo>
                    <a:pt x="180" y="293"/>
                  </a:lnTo>
                  <a:lnTo>
                    <a:pt x="181" y="308"/>
                  </a:lnTo>
                  <a:lnTo>
                    <a:pt x="182" y="322"/>
                  </a:lnTo>
                  <a:lnTo>
                    <a:pt x="185" y="335"/>
                  </a:lnTo>
                  <a:lnTo>
                    <a:pt x="193" y="360"/>
                  </a:lnTo>
                  <a:lnTo>
                    <a:pt x="196" y="386"/>
                  </a:lnTo>
                  <a:lnTo>
                    <a:pt x="196" y="411"/>
                  </a:lnTo>
                  <a:lnTo>
                    <a:pt x="197" y="437"/>
                  </a:lnTo>
                  <a:lnTo>
                    <a:pt x="197" y="449"/>
                  </a:lnTo>
                  <a:lnTo>
                    <a:pt x="197" y="461"/>
                  </a:lnTo>
                  <a:lnTo>
                    <a:pt x="198" y="471"/>
                  </a:lnTo>
                  <a:lnTo>
                    <a:pt x="201" y="484"/>
                  </a:lnTo>
                  <a:lnTo>
                    <a:pt x="204" y="486"/>
                  </a:lnTo>
                  <a:lnTo>
                    <a:pt x="207" y="486"/>
                  </a:lnTo>
                  <a:lnTo>
                    <a:pt x="209" y="487"/>
                  </a:lnTo>
                  <a:lnTo>
                    <a:pt x="212" y="487"/>
                  </a:lnTo>
                  <a:lnTo>
                    <a:pt x="215" y="490"/>
                  </a:lnTo>
                  <a:lnTo>
                    <a:pt x="216" y="494"/>
                  </a:lnTo>
                  <a:lnTo>
                    <a:pt x="219" y="497"/>
                  </a:lnTo>
                  <a:lnTo>
                    <a:pt x="222" y="502"/>
                  </a:lnTo>
                  <a:lnTo>
                    <a:pt x="225" y="506"/>
                  </a:lnTo>
                  <a:lnTo>
                    <a:pt x="229" y="510"/>
                  </a:lnTo>
                  <a:lnTo>
                    <a:pt x="232" y="513"/>
                  </a:lnTo>
                  <a:lnTo>
                    <a:pt x="234" y="515"/>
                  </a:lnTo>
                  <a:lnTo>
                    <a:pt x="238" y="518"/>
                  </a:lnTo>
                  <a:lnTo>
                    <a:pt x="242" y="519"/>
                  </a:lnTo>
                  <a:lnTo>
                    <a:pt x="247" y="521"/>
                  </a:lnTo>
                  <a:lnTo>
                    <a:pt x="251" y="522"/>
                  </a:lnTo>
                  <a:lnTo>
                    <a:pt x="254" y="524"/>
                  </a:lnTo>
                  <a:lnTo>
                    <a:pt x="260" y="524"/>
                  </a:lnTo>
                  <a:lnTo>
                    <a:pt x="263" y="525"/>
                  </a:lnTo>
                  <a:lnTo>
                    <a:pt x="267" y="525"/>
                  </a:lnTo>
                  <a:lnTo>
                    <a:pt x="270" y="525"/>
                  </a:lnTo>
                  <a:lnTo>
                    <a:pt x="273" y="525"/>
                  </a:lnTo>
                  <a:lnTo>
                    <a:pt x="276" y="525"/>
                  </a:lnTo>
                  <a:lnTo>
                    <a:pt x="277" y="525"/>
                  </a:lnTo>
                  <a:lnTo>
                    <a:pt x="279" y="525"/>
                  </a:lnTo>
                  <a:lnTo>
                    <a:pt x="280" y="525"/>
                  </a:lnTo>
                  <a:lnTo>
                    <a:pt x="286" y="525"/>
                  </a:lnTo>
                  <a:lnTo>
                    <a:pt x="289" y="518"/>
                  </a:lnTo>
                  <a:lnTo>
                    <a:pt x="291" y="510"/>
                  </a:lnTo>
                  <a:lnTo>
                    <a:pt x="289" y="503"/>
                  </a:lnTo>
                  <a:lnTo>
                    <a:pt x="286" y="496"/>
                  </a:lnTo>
                  <a:lnTo>
                    <a:pt x="285" y="491"/>
                  </a:lnTo>
                  <a:lnTo>
                    <a:pt x="282" y="489"/>
                  </a:lnTo>
                  <a:lnTo>
                    <a:pt x="279" y="486"/>
                  </a:lnTo>
                  <a:lnTo>
                    <a:pt x="277" y="483"/>
                  </a:lnTo>
                  <a:lnTo>
                    <a:pt x="277" y="481"/>
                  </a:lnTo>
                  <a:lnTo>
                    <a:pt x="279" y="480"/>
                  </a:lnTo>
                  <a:lnTo>
                    <a:pt x="280" y="480"/>
                  </a:lnTo>
                  <a:lnTo>
                    <a:pt x="283" y="478"/>
                  </a:lnTo>
                  <a:lnTo>
                    <a:pt x="283" y="470"/>
                  </a:lnTo>
                  <a:lnTo>
                    <a:pt x="282" y="462"/>
                  </a:lnTo>
                  <a:lnTo>
                    <a:pt x="280" y="454"/>
                  </a:lnTo>
                  <a:lnTo>
                    <a:pt x="279" y="446"/>
                  </a:lnTo>
                  <a:lnTo>
                    <a:pt x="276" y="437"/>
                  </a:lnTo>
                  <a:lnTo>
                    <a:pt x="274" y="430"/>
                  </a:lnTo>
                  <a:lnTo>
                    <a:pt x="273" y="421"/>
                  </a:lnTo>
                  <a:lnTo>
                    <a:pt x="272" y="413"/>
                  </a:lnTo>
                  <a:lnTo>
                    <a:pt x="270" y="407"/>
                  </a:lnTo>
                  <a:lnTo>
                    <a:pt x="270" y="399"/>
                  </a:lnTo>
                  <a:lnTo>
                    <a:pt x="270" y="392"/>
                  </a:lnTo>
                  <a:lnTo>
                    <a:pt x="270" y="386"/>
                  </a:lnTo>
                  <a:lnTo>
                    <a:pt x="267" y="378"/>
                  </a:lnTo>
                  <a:lnTo>
                    <a:pt x="267" y="370"/>
                  </a:lnTo>
                  <a:lnTo>
                    <a:pt x="267" y="362"/>
                  </a:lnTo>
                  <a:lnTo>
                    <a:pt x="267" y="354"/>
                  </a:lnTo>
                  <a:lnTo>
                    <a:pt x="269" y="348"/>
                  </a:lnTo>
                  <a:lnTo>
                    <a:pt x="269" y="343"/>
                  </a:lnTo>
                  <a:lnTo>
                    <a:pt x="269" y="337"/>
                  </a:lnTo>
                  <a:lnTo>
                    <a:pt x="269" y="332"/>
                  </a:lnTo>
                  <a:lnTo>
                    <a:pt x="266" y="316"/>
                  </a:lnTo>
                  <a:lnTo>
                    <a:pt x="263" y="300"/>
                  </a:lnTo>
                  <a:lnTo>
                    <a:pt x="263" y="286"/>
                  </a:lnTo>
                  <a:lnTo>
                    <a:pt x="264" y="271"/>
                  </a:lnTo>
                  <a:lnTo>
                    <a:pt x="263" y="261"/>
                  </a:lnTo>
                  <a:lnTo>
                    <a:pt x="263" y="251"/>
                  </a:lnTo>
                  <a:lnTo>
                    <a:pt x="263" y="242"/>
                  </a:lnTo>
                  <a:lnTo>
                    <a:pt x="263" y="232"/>
                  </a:lnTo>
                  <a:lnTo>
                    <a:pt x="263" y="227"/>
                  </a:lnTo>
                  <a:lnTo>
                    <a:pt x="263" y="223"/>
                  </a:lnTo>
                  <a:lnTo>
                    <a:pt x="263" y="218"/>
                  </a:lnTo>
                  <a:lnTo>
                    <a:pt x="264" y="216"/>
                  </a:lnTo>
                  <a:lnTo>
                    <a:pt x="263" y="204"/>
                  </a:lnTo>
                  <a:lnTo>
                    <a:pt x="263" y="194"/>
                  </a:lnTo>
                  <a:lnTo>
                    <a:pt x="263" y="185"/>
                  </a:lnTo>
                  <a:lnTo>
                    <a:pt x="261" y="175"/>
                  </a:lnTo>
                  <a:lnTo>
                    <a:pt x="263" y="173"/>
                  </a:lnTo>
                  <a:lnTo>
                    <a:pt x="263" y="172"/>
                  </a:lnTo>
                  <a:lnTo>
                    <a:pt x="263" y="157"/>
                  </a:lnTo>
                  <a:lnTo>
                    <a:pt x="264" y="156"/>
                  </a:lnTo>
                  <a:lnTo>
                    <a:pt x="266" y="154"/>
                  </a:lnTo>
                  <a:lnTo>
                    <a:pt x="267" y="153"/>
                  </a:lnTo>
                  <a:lnTo>
                    <a:pt x="269" y="153"/>
                  </a:lnTo>
                  <a:lnTo>
                    <a:pt x="272" y="148"/>
                  </a:lnTo>
                  <a:lnTo>
                    <a:pt x="273" y="140"/>
                  </a:lnTo>
                  <a:lnTo>
                    <a:pt x="277" y="135"/>
                  </a:lnTo>
                  <a:lnTo>
                    <a:pt x="285" y="134"/>
                  </a:lnTo>
                  <a:lnTo>
                    <a:pt x="288" y="128"/>
                  </a:lnTo>
                  <a:lnTo>
                    <a:pt x="288" y="125"/>
                  </a:lnTo>
                  <a:lnTo>
                    <a:pt x="298" y="124"/>
                  </a:lnTo>
                  <a:lnTo>
                    <a:pt x="307" y="113"/>
                  </a:lnTo>
                  <a:lnTo>
                    <a:pt x="311" y="110"/>
                  </a:lnTo>
                  <a:lnTo>
                    <a:pt x="314" y="106"/>
                  </a:lnTo>
                  <a:lnTo>
                    <a:pt x="317" y="102"/>
                  </a:lnTo>
                  <a:lnTo>
                    <a:pt x="320" y="96"/>
                  </a:lnTo>
                  <a:lnTo>
                    <a:pt x="321" y="91"/>
                  </a:lnTo>
                  <a:lnTo>
                    <a:pt x="324" y="87"/>
                  </a:lnTo>
                  <a:lnTo>
                    <a:pt x="327" y="83"/>
                  </a:lnTo>
                  <a:lnTo>
                    <a:pt x="330" y="81"/>
                  </a:lnTo>
                  <a:lnTo>
                    <a:pt x="337" y="86"/>
                  </a:lnTo>
                  <a:lnTo>
                    <a:pt x="340" y="81"/>
                  </a:lnTo>
                  <a:lnTo>
                    <a:pt x="342" y="80"/>
                  </a:lnTo>
                  <a:lnTo>
                    <a:pt x="343" y="77"/>
                  </a:lnTo>
                  <a:lnTo>
                    <a:pt x="346" y="74"/>
                  </a:lnTo>
                  <a:lnTo>
                    <a:pt x="364" y="0"/>
                  </a:lnTo>
                  <a:lnTo>
                    <a:pt x="298" y="1"/>
                  </a:lnTo>
                  <a:lnTo>
                    <a:pt x="298" y="2"/>
                  </a:lnTo>
                  <a:lnTo>
                    <a:pt x="296" y="2"/>
                  </a:lnTo>
                  <a:lnTo>
                    <a:pt x="296" y="4"/>
                  </a:lnTo>
                  <a:lnTo>
                    <a:pt x="295" y="46"/>
                  </a:lnTo>
                  <a:lnTo>
                    <a:pt x="291" y="55"/>
                  </a:lnTo>
                  <a:lnTo>
                    <a:pt x="296" y="58"/>
                  </a:lnTo>
                  <a:lnTo>
                    <a:pt x="298" y="59"/>
                  </a:lnTo>
                  <a:lnTo>
                    <a:pt x="293" y="64"/>
                  </a:lnTo>
                  <a:lnTo>
                    <a:pt x="289" y="67"/>
                  </a:lnTo>
                  <a:lnTo>
                    <a:pt x="283" y="73"/>
                  </a:lnTo>
                  <a:lnTo>
                    <a:pt x="280" y="78"/>
                  </a:lnTo>
                  <a:lnTo>
                    <a:pt x="276" y="84"/>
                  </a:lnTo>
                  <a:lnTo>
                    <a:pt x="274" y="91"/>
                  </a:lnTo>
                  <a:lnTo>
                    <a:pt x="273" y="97"/>
                  </a:lnTo>
                  <a:lnTo>
                    <a:pt x="274" y="103"/>
                  </a:lnTo>
                  <a:lnTo>
                    <a:pt x="272" y="102"/>
                  </a:lnTo>
                  <a:lnTo>
                    <a:pt x="267" y="99"/>
                  </a:lnTo>
                  <a:lnTo>
                    <a:pt x="264" y="97"/>
                  </a:lnTo>
                  <a:lnTo>
                    <a:pt x="261" y="97"/>
                  </a:lnTo>
                  <a:lnTo>
                    <a:pt x="254" y="93"/>
                  </a:lnTo>
                  <a:lnTo>
                    <a:pt x="254" y="87"/>
                  </a:lnTo>
                  <a:lnTo>
                    <a:pt x="263" y="75"/>
                  </a:lnTo>
                  <a:lnTo>
                    <a:pt x="263" y="71"/>
                  </a:lnTo>
                  <a:lnTo>
                    <a:pt x="263" y="67"/>
                  </a:lnTo>
                  <a:lnTo>
                    <a:pt x="261" y="61"/>
                  </a:lnTo>
                  <a:lnTo>
                    <a:pt x="258" y="56"/>
                  </a:lnTo>
                  <a:lnTo>
                    <a:pt x="257" y="48"/>
                  </a:lnTo>
                  <a:lnTo>
                    <a:pt x="255" y="33"/>
                  </a:lnTo>
                  <a:lnTo>
                    <a:pt x="257" y="19"/>
                  </a:lnTo>
                  <a:lnTo>
                    <a:pt x="257" y="7"/>
                  </a:lnTo>
                  <a:lnTo>
                    <a:pt x="89" y="2"/>
                  </a:lnTo>
                  <a:lnTo>
                    <a:pt x="87" y="5"/>
                  </a:lnTo>
                  <a:lnTo>
                    <a:pt x="87" y="7"/>
                  </a:lnTo>
                  <a:lnTo>
                    <a:pt x="87" y="8"/>
                  </a:lnTo>
                  <a:lnTo>
                    <a:pt x="86" y="10"/>
                  </a:lnTo>
                  <a:lnTo>
                    <a:pt x="83" y="26"/>
                  </a:lnTo>
                  <a:lnTo>
                    <a:pt x="82" y="46"/>
                  </a:lnTo>
                  <a:lnTo>
                    <a:pt x="85" y="62"/>
                  </a:lnTo>
                  <a:lnTo>
                    <a:pt x="92" y="67"/>
                  </a:lnTo>
                  <a:lnTo>
                    <a:pt x="92" y="71"/>
                  </a:lnTo>
                  <a:lnTo>
                    <a:pt x="92" y="74"/>
                  </a:lnTo>
                  <a:lnTo>
                    <a:pt x="90" y="77"/>
                  </a:lnTo>
                  <a:lnTo>
                    <a:pt x="89" y="81"/>
                  </a:lnTo>
                  <a:lnTo>
                    <a:pt x="87" y="83"/>
                  </a:lnTo>
                  <a:lnTo>
                    <a:pt x="86" y="83"/>
                  </a:lnTo>
                  <a:lnTo>
                    <a:pt x="85" y="83"/>
                  </a:lnTo>
                  <a:lnTo>
                    <a:pt x="64" y="86"/>
                  </a:lnTo>
                  <a:lnTo>
                    <a:pt x="57" y="51"/>
                  </a:lnTo>
                  <a:lnTo>
                    <a:pt x="61" y="49"/>
                  </a:lnTo>
                  <a:lnTo>
                    <a:pt x="63" y="48"/>
                  </a:lnTo>
                  <a:lnTo>
                    <a:pt x="66" y="45"/>
                  </a:lnTo>
                  <a:lnTo>
                    <a:pt x="66" y="40"/>
                  </a:lnTo>
                  <a:lnTo>
                    <a:pt x="66" y="36"/>
                  </a:lnTo>
                  <a:lnTo>
                    <a:pt x="63" y="29"/>
                  </a:lnTo>
                  <a:lnTo>
                    <a:pt x="60" y="17"/>
                  </a:lnTo>
                  <a:lnTo>
                    <a:pt x="55" y="2"/>
                  </a:lnTo>
                  <a:lnTo>
                    <a:pt x="0" y="2"/>
                  </a:lnTo>
                  <a:lnTo>
                    <a:pt x="1" y="5"/>
                  </a:lnTo>
                  <a:lnTo>
                    <a:pt x="3" y="7"/>
                  </a:lnTo>
                  <a:lnTo>
                    <a:pt x="4" y="10"/>
                  </a:lnTo>
                  <a:lnTo>
                    <a:pt x="4" y="13"/>
                  </a:lnTo>
                  <a:lnTo>
                    <a:pt x="4" y="14"/>
                  </a:lnTo>
                  <a:lnTo>
                    <a:pt x="6" y="26"/>
                  </a:lnTo>
                  <a:lnTo>
                    <a:pt x="7" y="42"/>
                  </a:lnTo>
                  <a:lnTo>
                    <a:pt x="10" y="55"/>
                  </a:lnTo>
                  <a:lnTo>
                    <a:pt x="17" y="58"/>
                  </a:lnTo>
                  <a:lnTo>
                    <a:pt x="17" y="59"/>
                  </a:lnTo>
                  <a:lnTo>
                    <a:pt x="17" y="61"/>
                  </a:lnTo>
                  <a:lnTo>
                    <a:pt x="19" y="68"/>
                  </a:lnTo>
                  <a:lnTo>
                    <a:pt x="19" y="78"/>
                  </a:lnTo>
                  <a:lnTo>
                    <a:pt x="20" y="89"/>
                  </a:lnTo>
                  <a:lnTo>
                    <a:pt x="23" y="96"/>
                  </a:lnTo>
                  <a:lnTo>
                    <a:pt x="25" y="96"/>
                  </a:lnTo>
                  <a:lnTo>
                    <a:pt x="25" y="97"/>
                  </a:lnTo>
                  <a:lnTo>
                    <a:pt x="26" y="97"/>
                  </a:lnTo>
                  <a:lnTo>
                    <a:pt x="39" y="112"/>
                  </a:lnTo>
                  <a:lnTo>
                    <a:pt x="41" y="112"/>
                  </a:lnTo>
                  <a:lnTo>
                    <a:pt x="42" y="112"/>
                  </a:lnTo>
                  <a:lnTo>
                    <a:pt x="45" y="112"/>
                  </a:lnTo>
                  <a:lnTo>
                    <a:pt x="48" y="112"/>
                  </a:lnTo>
                  <a:lnTo>
                    <a:pt x="51" y="112"/>
                  </a:lnTo>
                  <a:lnTo>
                    <a:pt x="54" y="112"/>
                  </a:lnTo>
                  <a:lnTo>
                    <a:pt x="55" y="113"/>
                  </a:lnTo>
                  <a:lnTo>
                    <a:pt x="57" y="115"/>
                  </a:lnTo>
                  <a:lnTo>
                    <a:pt x="57" y="116"/>
                  </a:lnTo>
                  <a:lnTo>
                    <a:pt x="57" y="118"/>
                  </a:lnTo>
                  <a:lnTo>
                    <a:pt x="57" y="119"/>
                  </a:lnTo>
                  <a:lnTo>
                    <a:pt x="57" y="121"/>
                  </a:lnTo>
                  <a:lnTo>
                    <a:pt x="69" y="137"/>
                  </a:lnTo>
                  <a:lnTo>
                    <a:pt x="82" y="146"/>
                  </a:lnTo>
                  <a:lnTo>
                    <a:pt x="83" y="195"/>
                  </a:lnTo>
                  <a:close/>
                </a:path>
              </a:pathLst>
            </a:custGeom>
            <a:solidFill>
              <a:srgbClr val="000000"/>
            </a:solidFill>
            <a:ln w="9525">
              <a:noFill/>
              <a:round/>
              <a:headEnd/>
              <a:tailEnd/>
            </a:ln>
          </p:spPr>
          <p:txBody>
            <a:bodyPr/>
            <a:lstStyle/>
            <a:p>
              <a:endParaRPr lang="en-US"/>
            </a:p>
          </p:txBody>
        </p:sp>
        <p:sp>
          <p:nvSpPr>
            <p:cNvPr id="67606" name="Freeform 5"/>
            <p:cNvSpPr>
              <a:spLocks/>
            </p:cNvSpPr>
            <p:nvPr/>
          </p:nvSpPr>
          <p:spPr bwMode="auto">
            <a:xfrm>
              <a:off x="231" y="1108"/>
              <a:ext cx="384" cy="298"/>
            </a:xfrm>
            <a:custGeom>
              <a:avLst/>
              <a:gdLst>
                <a:gd name="T0" fmla="*/ 318 w 384"/>
                <a:gd name="T1" fmla="*/ 276 h 298"/>
                <a:gd name="T2" fmla="*/ 315 w 384"/>
                <a:gd name="T3" fmla="*/ 263 h 298"/>
                <a:gd name="T4" fmla="*/ 304 w 384"/>
                <a:gd name="T5" fmla="*/ 257 h 298"/>
                <a:gd name="T6" fmla="*/ 276 w 384"/>
                <a:gd name="T7" fmla="*/ 267 h 298"/>
                <a:gd name="T8" fmla="*/ 276 w 384"/>
                <a:gd name="T9" fmla="*/ 298 h 298"/>
                <a:gd name="T10" fmla="*/ 112 w 384"/>
                <a:gd name="T11" fmla="*/ 248 h 298"/>
                <a:gd name="T12" fmla="*/ 109 w 384"/>
                <a:gd name="T13" fmla="*/ 231 h 298"/>
                <a:gd name="T14" fmla="*/ 98 w 384"/>
                <a:gd name="T15" fmla="*/ 238 h 298"/>
                <a:gd name="T16" fmla="*/ 82 w 384"/>
                <a:gd name="T17" fmla="*/ 245 h 298"/>
                <a:gd name="T18" fmla="*/ 71 w 384"/>
                <a:gd name="T19" fmla="*/ 251 h 298"/>
                <a:gd name="T20" fmla="*/ 69 w 384"/>
                <a:gd name="T21" fmla="*/ 254 h 298"/>
                <a:gd name="T22" fmla="*/ 69 w 384"/>
                <a:gd name="T23" fmla="*/ 276 h 298"/>
                <a:gd name="T24" fmla="*/ 17 w 384"/>
                <a:gd name="T25" fmla="*/ 288 h 298"/>
                <a:gd name="T26" fmla="*/ 4 w 384"/>
                <a:gd name="T27" fmla="*/ 263 h 298"/>
                <a:gd name="T28" fmla="*/ 1 w 384"/>
                <a:gd name="T29" fmla="*/ 239 h 298"/>
                <a:gd name="T30" fmla="*/ 9 w 384"/>
                <a:gd name="T31" fmla="*/ 226 h 298"/>
                <a:gd name="T32" fmla="*/ 23 w 384"/>
                <a:gd name="T33" fmla="*/ 212 h 298"/>
                <a:gd name="T34" fmla="*/ 41 w 384"/>
                <a:gd name="T35" fmla="*/ 190 h 298"/>
                <a:gd name="T36" fmla="*/ 52 w 384"/>
                <a:gd name="T37" fmla="*/ 174 h 298"/>
                <a:gd name="T38" fmla="*/ 55 w 384"/>
                <a:gd name="T39" fmla="*/ 169 h 298"/>
                <a:gd name="T40" fmla="*/ 69 w 384"/>
                <a:gd name="T41" fmla="*/ 155 h 298"/>
                <a:gd name="T42" fmla="*/ 80 w 384"/>
                <a:gd name="T43" fmla="*/ 145 h 298"/>
                <a:gd name="T44" fmla="*/ 90 w 384"/>
                <a:gd name="T45" fmla="*/ 133 h 298"/>
                <a:gd name="T46" fmla="*/ 101 w 384"/>
                <a:gd name="T47" fmla="*/ 126 h 298"/>
                <a:gd name="T48" fmla="*/ 131 w 384"/>
                <a:gd name="T49" fmla="*/ 123 h 298"/>
                <a:gd name="T50" fmla="*/ 147 w 384"/>
                <a:gd name="T51" fmla="*/ 123 h 298"/>
                <a:gd name="T52" fmla="*/ 159 w 384"/>
                <a:gd name="T53" fmla="*/ 115 h 298"/>
                <a:gd name="T54" fmla="*/ 162 w 384"/>
                <a:gd name="T55" fmla="*/ 99 h 298"/>
                <a:gd name="T56" fmla="*/ 152 w 384"/>
                <a:gd name="T57" fmla="*/ 88 h 298"/>
                <a:gd name="T58" fmla="*/ 143 w 384"/>
                <a:gd name="T59" fmla="*/ 63 h 298"/>
                <a:gd name="T60" fmla="*/ 144 w 384"/>
                <a:gd name="T61" fmla="*/ 35 h 298"/>
                <a:gd name="T62" fmla="*/ 155 w 384"/>
                <a:gd name="T63" fmla="*/ 16 h 298"/>
                <a:gd name="T64" fmla="*/ 175 w 384"/>
                <a:gd name="T65" fmla="*/ 3 h 298"/>
                <a:gd name="T66" fmla="*/ 203 w 384"/>
                <a:gd name="T67" fmla="*/ 2 h 298"/>
                <a:gd name="T68" fmla="*/ 228 w 384"/>
                <a:gd name="T69" fmla="*/ 18 h 298"/>
                <a:gd name="T70" fmla="*/ 244 w 384"/>
                <a:gd name="T71" fmla="*/ 45 h 298"/>
                <a:gd name="T72" fmla="*/ 244 w 384"/>
                <a:gd name="T73" fmla="*/ 74 h 298"/>
                <a:gd name="T74" fmla="*/ 239 w 384"/>
                <a:gd name="T75" fmla="*/ 92 h 298"/>
                <a:gd name="T76" fmla="*/ 232 w 384"/>
                <a:gd name="T77" fmla="*/ 99 h 298"/>
                <a:gd name="T78" fmla="*/ 226 w 384"/>
                <a:gd name="T79" fmla="*/ 114 h 298"/>
                <a:gd name="T80" fmla="*/ 238 w 384"/>
                <a:gd name="T81" fmla="*/ 127 h 298"/>
                <a:gd name="T82" fmla="*/ 261 w 384"/>
                <a:gd name="T83" fmla="*/ 130 h 298"/>
                <a:gd name="T84" fmla="*/ 279 w 384"/>
                <a:gd name="T85" fmla="*/ 133 h 298"/>
                <a:gd name="T86" fmla="*/ 291 w 384"/>
                <a:gd name="T87" fmla="*/ 137 h 298"/>
                <a:gd name="T88" fmla="*/ 302 w 384"/>
                <a:gd name="T89" fmla="*/ 147 h 298"/>
                <a:gd name="T90" fmla="*/ 315 w 384"/>
                <a:gd name="T91" fmla="*/ 161 h 298"/>
                <a:gd name="T92" fmla="*/ 326 w 384"/>
                <a:gd name="T93" fmla="*/ 174 h 298"/>
                <a:gd name="T94" fmla="*/ 362 w 384"/>
                <a:gd name="T95" fmla="*/ 215 h 298"/>
                <a:gd name="T96" fmla="*/ 371 w 384"/>
                <a:gd name="T97" fmla="*/ 226 h 298"/>
                <a:gd name="T98" fmla="*/ 380 w 384"/>
                <a:gd name="T99" fmla="*/ 231 h 298"/>
                <a:gd name="T100" fmla="*/ 383 w 384"/>
                <a:gd name="T101" fmla="*/ 291 h 2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84"/>
                <a:gd name="T154" fmla="*/ 0 h 298"/>
                <a:gd name="T155" fmla="*/ 384 w 384"/>
                <a:gd name="T156" fmla="*/ 298 h 2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84" h="298">
                  <a:moveTo>
                    <a:pt x="383" y="291"/>
                  </a:moveTo>
                  <a:lnTo>
                    <a:pt x="317" y="292"/>
                  </a:lnTo>
                  <a:lnTo>
                    <a:pt x="318" y="285"/>
                  </a:lnTo>
                  <a:lnTo>
                    <a:pt x="318" y="276"/>
                  </a:lnTo>
                  <a:lnTo>
                    <a:pt x="318" y="269"/>
                  </a:lnTo>
                  <a:lnTo>
                    <a:pt x="321" y="267"/>
                  </a:lnTo>
                  <a:lnTo>
                    <a:pt x="318" y="264"/>
                  </a:lnTo>
                  <a:lnTo>
                    <a:pt x="315" y="263"/>
                  </a:lnTo>
                  <a:lnTo>
                    <a:pt x="312" y="261"/>
                  </a:lnTo>
                  <a:lnTo>
                    <a:pt x="310" y="260"/>
                  </a:lnTo>
                  <a:lnTo>
                    <a:pt x="307" y="258"/>
                  </a:lnTo>
                  <a:lnTo>
                    <a:pt x="304" y="257"/>
                  </a:lnTo>
                  <a:lnTo>
                    <a:pt x="299" y="255"/>
                  </a:lnTo>
                  <a:lnTo>
                    <a:pt x="296" y="254"/>
                  </a:lnTo>
                  <a:lnTo>
                    <a:pt x="273" y="235"/>
                  </a:lnTo>
                  <a:lnTo>
                    <a:pt x="276" y="267"/>
                  </a:lnTo>
                  <a:lnTo>
                    <a:pt x="274" y="274"/>
                  </a:lnTo>
                  <a:lnTo>
                    <a:pt x="274" y="283"/>
                  </a:lnTo>
                  <a:lnTo>
                    <a:pt x="276" y="291"/>
                  </a:lnTo>
                  <a:lnTo>
                    <a:pt x="276" y="298"/>
                  </a:lnTo>
                  <a:lnTo>
                    <a:pt x="108" y="293"/>
                  </a:lnTo>
                  <a:lnTo>
                    <a:pt x="111" y="279"/>
                  </a:lnTo>
                  <a:lnTo>
                    <a:pt x="114" y="263"/>
                  </a:lnTo>
                  <a:lnTo>
                    <a:pt x="112" y="248"/>
                  </a:lnTo>
                  <a:lnTo>
                    <a:pt x="111" y="234"/>
                  </a:lnTo>
                  <a:lnTo>
                    <a:pt x="109" y="232"/>
                  </a:lnTo>
                  <a:lnTo>
                    <a:pt x="109" y="231"/>
                  </a:lnTo>
                  <a:lnTo>
                    <a:pt x="105" y="232"/>
                  </a:lnTo>
                  <a:lnTo>
                    <a:pt x="102" y="235"/>
                  </a:lnTo>
                  <a:lnTo>
                    <a:pt x="98" y="238"/>
                  </a:lnTo>
                  <a:lnTo>
                    <a:pt x="95" y="239"/>
                  </a:lnTo>
                  <a:lnTo>
                    <a:pt x="90" y="241"/>
                  </a:lnTo>
                  <a:lnTo>
                    <a:pt x="86" y="244"/>
                  </a:lnTo>
                  <a:lnTo>
                    <a:pt x="82" y="245"/>
                  </a:lnTo>
                  <a:lnTo>
                    <a:pt x="76" y="247"/>
                  </a:lnTo>
                  <a:lnTo>
                    <a:pt x="74" y="248"/>
                  </a:lnTo>
                  <a:lnTo>
                    <a:pt x="73" y="250"/>
                  </a:lnTo>
                  <a:lnTo>
                    <a:pt x="71" y="251"/>
                  </a:lnTo>
                  <a:lnTo>
                    <a:pt x="70" y="253"/>
                  </a:lnTo>
                  <a:lnTo>
                    <a:pt x="69" y="253"/>
                  </a:lnTo>
                  <a:lnTo>
                    <a:pt x="69" y="254"/>
                  </a:lnTo>
                  <a:lnTo>
                    <a:pt x="63" y="260"/>
                  </a:lnTo>
                  <a:lnTo>
                    <a:pt x="64" y="269"/>
                  </a:lnTo>
                  <a:lnTo>
                    <a:pt x="69" y="276"/>
                  </a:lnTo>
                  <a:lnTo>
                    <a:pt x="71" y="286"/>
                  </a:lnTo>
                  <a:lnTo>
                    <a:pt x="74" y="293"/>
                  </a:lnTo>
                  <a:lnTo>
                    <a:pt x="20" y="293"/>
                  </a:lnTo>
                  <a:lnTo>
                    <a:pt x="17" y="288"/>
                  </a:lnTo>
                  <a:lnTo>
                    <a:pt x="14" y="282"/>
                  </a:lnTo>
                  <a:lnTo>
                    <a:pt x="10" y="276"/>
                  </a:lnTo>
                  <a:lnTo>
                    <a:pt x="7" y="269"/>
                  </a:lnTo>
                  <a:lnTo>
                    <a:pt x="4" y="263"/>
                  </a:lnTo>
                  <a:lnTo>
                    <a:pt x="3" y="257"/>
                  </a:lnTo>
                  <a:lnTo>
                    <a:pt x="1" y="251"/>
                  </a:lnTo>
                  <a:lnTo>
                    <a:pt x="0" y="244"/>
                  </a:lnTo>
                  <a:lnTo>
                    <a:pt x="1" y="239"/>
                  </a:lnTo>
                  <a:lnTo>
                    <a:pt x="3" y="237"/>
                  </a:lnTo>
                  <a:lnTo>
                    <a:pt x="4" y="232"/>
                  </a:lnTo>
                  <a:lnTo>
                    <a:pt x="7" y="229"/>
                  </a:lnTo>
                  <a:lnTo>
                    <a:pt x="9" y="226"/>
                  </a:lnTo>
                  <a:lnTo>
                    <a:pt x="12" y="223"/>
                  </a:lnTo>
                  <a:lnTo>
                    <a:pt x="14" y="220"/>
                  </a:lnTo>
                  <a:lnTo>
                    <a:pt x="17" y="218"/>
                  </a:lnTo>
                  <a:lnTo>
                    <a:pt x="23" y="212"/>
                  </a:lnTo>
                  <a:lnTo>
                    <a:pt x="28" y="206"/>
                  </a:lnTo>
                  <a:lnTo>
                    <a:pt x="32" y="201"/>
                  </a:lnTo>
                  <a:lnTo>
                    <a:pt x="36" y="196"/>
                  </a:lnTo>
                  <a:lnTo>
                    <a:pt x="41" y="190"/>
                  </a:lnTo>
                  <a:lnTo>
                    <a:pt x="45" y="185"/>
                  </a:lnTo>
                  <a:lnTo>
                    <a:pt x="48" y="180"/>
                  </a:lnTo>
                  <a:lnTo>
                    <a:pt x="52" y="174"/>
                  </a:lnTo>
                  <a:lnTo>
                    <a:pt x="52" y="172"/>
                  </a:lnTo>
                  <a:lnTo>
                    <a:pt x="55" y="169"/>
                  </a:lnTo>
                  <a:lnTo>
                    <a:pt x="60" y="165"/>
                  </a:lnTo>
                  <a:lnTo>
                    <a:pt x="63" y="162"/>
                  </a:lnTo>
                  <a:lnTo>
                    <a:pt x="64" y="159"/>
                  </a:lnTo>
                  <a:lnTo>
                    <a:pt x="69" y="155"/>
                  </a:lnTo>
                  <a:lnTo>
                    <a:pt x="71" y="152"/>
                  </a:lnTo>
                  <a:lnTo>
                    <a:pt x="74" y="149"/>
                  </a:lnTo>
                  <a:lnTo>
                    <a:pt x="77" y="147"/>
                  </a:lnTo>
                  <a:lnTo>
                    <a:pt x="80" y="145"/>
                  </a:lnTo>
                  <a:lnTo>
                    <a:pt x="83" y="140"/>
                  </a:lnTo>
                  <a:lnTo>
                    <a:pt x="86" y="137"/>
                  </a:lnTo>
                  <a:lnTo>
                    <a:pt x="89" y="136"/>
                  </a:lnTo>
                  <a:lnTo>
                    <a:pt x="90" y="133"/>
                  </a:lnTo>
                  <a:lnTo>
                    <a:pt x="93" y="130"/>
                  </a:lnTo>
                  <a:lnTo>
                    <a:pt x="96" y="128"/>
                  </a:lnTo>
                  <a:lnTo>
                    <a:pt x="99" y="126"/>
                  </a:lnTo>
                  <a:lnTo>
                    <a:pt x="101" y="126"/>
                  </a:lnTo>
                  <a:lnTo>
                    <a:pt x="101" y="124"/>
                  </a:lnTo>
                  <a:lnTo>
                    <a:pt x="131" y="123"/>
                  </a:lnTo>
                  <a:lnTo>
                    <a:pt x="137" y="124"/>
                  </a:lnTo>
                  <a:lnTo>
                    <a:pt x="143" y="124"/>
                  </a:lnTo>
                  <a:lnTo>
                    <a:pt x="144" y="123"/>
                  </a:lnTo>
                  <a:lnTo>
                    <a:pt x="147" y="123"/>
                  </a:lnTo>
                  <a:lnTo>
                    <a:pt x="150" y="123"/>
                  </a:lnTo>
                  <a:lnTo>
                    <a:pt x="153" y="121"/>
                  </a:lnTo>
                  <a:lnTo>
                    <a:pt x="156" y="118"/>
                  </a:lnTo>
                  <a:lnTo>
                    <a:pt x="159" y="115"/>
                  </a:lnTo>
                  <a:lnTo>
                    <a:pt x="162" y="112"/>
                  </a:lnTo>
                  <a:lnTo>
                    <a:pt x="162" y="108"/>
                  </a:lnTo>
                  <a:lnTo>
                    <a:pt x="162" y="104"/>
                  </a:lnTo>
                  <a:lnTo>
                    <a:pt x="162" y="99"/>
                  </a:lnTo>
                  <a:lnTo>
                    <a:pt x="159" y="96"/>
                  </a:lnTo>
                  <a:lnTo>
                    <a:pt x="158" y="93"/>
                  </a:lnTo>
                  <a:lnTo>
                    <a:pt x="155" y="91"/>
                  </a:lnTo>
                  <a:lnTo>
                    <a:pt x="152" y="88"/>
                  </a:lnTo>
                  <a:lnTo>
                    <a:pt x="149" y="85"/>
                  </a:lnTo>
                  <a:lnTo>
                    <a:pt x="146" y="82"/>
                  </a:lnTo>
                  <a:lnTo>
                    <a:pt x="144" y="73"/>
                  </a:lnTo>
                  <a:lnTo>
                    <a:pt x="143" y="63"/>
                  </a:lnTo>
                  <a:lnTo>
                    <a:pt x="142" y="54"/>
                  </a:lnTo>
                  <a:lnTo>
                    <a:pt x="143" y="44"/>
                  </a:lnTo>
                  <a:lnTo>
                    <a:pt x="143" y="39"/>
                  </a:lnTo>
                  <a:lnTo>
                    <a:pt x="144" y="35"/>
                  </a:lnTo>
                  <a:lnTo>
                    <a:pt x="146" y="31"/>
                  </a:lnTo>
                  <a:lnTo>
                    <a:pt x="147" y="26"/>
                  </a:lnTo>
                  <a:lnTo>
                    <a:pt x="150" y="22"/>
                  </a:lnTo>
                  <a:lnTo>
                    <a:pt x="155" y="16"/>
                  </a:lnTo>
                  <a:lnTo>
                    <a:pt x="159" y="12"/>
                  </a:lnTo>
                  <a:lnTo>
                    <a:pt x="163" y="9"/>
                  </a:lnTo>
                  <a:lnTo>
                    <a:pt x="169" y="4"/>
                  </a:lnTo>
                  <a:lnTo>
                    <a:pt x="175" y="3"/>
                  </a:lnTo>
                  <a:lnTo>
                    <a:pt x="181" y="0"/>
                  </a:lnTo>
                  <a:lnTo>
                    <a:pt x="188" y="0"/>
                  </a:lnTo>
                  <a:lnTo>
                    <a:pt x="196" y="0"/>
                  </a:lnTo>
                  <a:lnTo>
                    <a:pt x="203" y="2"/>
                  </a:lnTo>
                  <a:lnTo>
                    <a:pt x="210" y="4"/>
                  </a:lnTo>
                  <a:lnTo>
                    <a:pt x="216" y="7"/>
                  </a:lnTo>
                  <a:lnTo>
                    <a:pt x="222" y="12"/>
                  </a:lnTo>
                  <a:lnTo>
                    <a:pt x="228" y="18"/>
                  </a:lnTo>
                  <a:lnTo>
                    <a:pt x="232" y="23"/>
                  </a:lnTo>
                  <a:lnTo>
                    <a:pt x="236" y="29"/>
                  </a:lnTo>
                  <a:lnTo>
                    <a:pt x="241" y="37"/>
                  </a:lnTo>
                  <a:lnTo>
                    <a:pt x="244" y="45"/>
                  </a:lnTo>
                  <a:lnTo>
                    <a:pt x="245" y="53"/>
                  </a:lnTo>
                  <a:lnTo>
                    <a:pt x="245" y="63"/>
                  </a:lnTo>
                  <a:lnTo>
                    <a:pt x="245" y="69"/>
                  </a:lnTo>
                  <a:lnTo>
                    <a:pt x="244" y="74"/>
                  </a:lnTo>
                  <a:lnTo>
                    <a:pt x="244" y="82"/>
                  </a:lnTo>
                  <a:lnTo>
                    <a:pt x="242" y="88"/>
                  </a:lnTo>
                  <a:lnTo>
                    <a:pt x="241" y="91"/>
                  </a:lnTo>
                  <a:lnTo>
                    <a:pt x="239" y="92"/>
                  </a:lnTo>
                  <a:lnTo>
                    <a:pt x="238" y="95"/>
                  </a:lnTo>
                  <a:lnTo>
                    <a:pt x="236" y="96"/>
                  </a:lnTo>
                  <a:lnTo>
                    <a:pt x="235" y="98"/>
                  </a:lnTo>
                  <a:lnTo>
                    <a:pt x="232" y="99"/>
                  </a:lnTo>
                  <a:lnTo>
                    <a:pt x="231" y="101"/>
                  </a:lnTo>
                  <a:lnTo>
                    <a:pt x="228" y="102"/>
                  </a:lnTo>
                  <a:lnTo>
                    <a:pt x="226" y="108"/>
                  </a:lnTo>
                  <a:lnTo>
                    <a:pt x="226" y="114"/>
                  </a:lnTo>
                  <a:lnTo>
                    <a:pt x="226" y="120"/>
                  </a:lnTo>
                  <a:lnTo>
                    <a:pt x="228" y="126"/>
                  </a:lnTo>
                  <a:lnTo>
                    <a:pt x="232" y="126"/>
                  </a:lnTo>
                  <a:lnTo>
                    <a:pt x="238" y="127"/>
                  </a:lnTo>
                  <a:lnTo>
                    <a:pt x="244" y="127"/>
                  </a:lnTo>
                  <a:lnTo>
                    <a:pt x="250" y="128"/>
                  </a:lnTo>
                  <a:lnTo>
                    <a:pt x="255" y="128"/>
                  </a:lnTo>
                  <a:lnTo>
                    <a:pt x="261" y="130"/>
                  </a:lnTo>
                  <a:lnTo>
                    <a:pt x="267" y="130"/>
                  </a:lnTo>
                  <a:lnTo>
                    <a:pt x="273" y="131"/>
                  </a:lnTo>
                  <a:lnTo>
                    <a:pt x="277" y="131"/>
                  </a:lnTo>
                  <a:lnTo>
                    <a:pt x="279" y="133"/>
                  </a:lnTo>
                  <a:lnTo>
                    <a:pt x="282" y="134"/>
                  </a:lnTo>
                  <a:lnTo>
                    <a:pt x="286" y="134"/>
                  </a:lnTo>
                  <a:lnTo>
                    <a:pt x="288" y="137"/>
                  </a:lnTo>
                  <a:lnTo>
                    <a:pt x="291" y="137"/>
                  </a:lnTo>
                  <a:lnTo>
                    <a:pt x="293" y="140"/>
                  </a:lnTo>
                  <a:lnTo>
                    <a:pt x="296" y="142"/>
                  </a:lnTo>
                  <a:lnTo>
                    <a:pt x="299" y="145"/>
                  </a:lnTo>
                  <a:lnTo>
                    <a:pt x="302" y="147"/>
                  </a:lnTo>
                  <a:lnTo>
                    <a:pt x="305" y="150"/>
                  </a:lnTo>
                  <a:lnTo>
                    <a:pt x="310" y="153"/>
                  </a:lnTo>
                  <a:lnTo>
                    <a:pt x="312" y="158"/>
                  </a:lnTo>
                  <a:lnTo>
                    <a:pt x="315" y="161"/>
                  </a:lnTo>
                  <a:lnTo>
                    <a:pt x="318" y="165"/>
                  </a:lnTo>
                  <a:lnTo>
                    <a:pt x="321" y="168"/>
                  </a:lnTo>
                  <a:lnTo>
                    <a:pt x="324" y="171"/>
                  </a:lnTo>
                  <a:lnTo>
                    <a:pt x="326" y="174"/>
                  </a:lnTo>
                  <a:lnTo>
                    <a:pt x="328" y="177"/>
                  </a:lnTo>
                  <a:lnTo>
                    <a:pt x="331" y="180"/>
                  </a:lnTo>
                  <a:lnTo>
                    <a:pt x="359" y="210"/>
                  </a:lnTo>
                  <a:lnTo>
                    <a:pt x="362" y="215"/>
                  </a:lnTo>
                  <a:lnTo>
                    <a:pt x="365" y="216"/>
                  </a:lnTo>
                  <a:lnTo>
                    <a:pt x="365" y="218"/>
                  </a:lnTo>
                  <a:lnTo>
                    <a:pt x="368" y="223"/>
                  </a:lnTo>
                  <a:lnTo>
                    <a:pt x="371" y="226"/>
                  </a:lnTo>
                  <a:lnTo>
                    <a:pt x="374" y="228"/>
                  </a:lnTo>
                  <a:lnTo>
                    <a:pt x="375" y="228"/>
                  </a:lnTo>
                  <a:lnTo>
                    <a:pt x="377" y="231"/>
                  </a:lnTo>
                  <a:lnTo>
                    <a:pt x="380" y="231"/>
                  </a:lnTo>
                  <a:lnTo>
                    <a:pt x="381" y="234"/>
                  </a:lnTo>
                  <a:lnTo>
                    <a:pt x="383" y="235"/>
                  </a:lnTo>
                  <a:lnTo>
                    <a:pt x="384" y="238"/>
                  </a:lnTo>
                  <a:lnTo>
                    <a:pt x="383" y="291"/>
                  </a:lnTo>
                  <a:close/>
                </a:path>
              </a:pathLst>
            </a:custGeom>
            <a:solidFill>
              <a:srgbClr val="000000"/>
            </a:solidFill>
            <a:ln w="9525">
              <a:noFill/>
              <a:round/>
              <a:headEnd/>
              <a:tailEnd/>
            </a:ln>
          </p:spPr>
          <p:txBody>
            <a:bodyPr/>
            <a:lstStyle/>
            <a:p>
              <a:endParaRPr lang="en-US"/>
            </a:p>
          </p:txBody>
        </p:sp>
      </p:grpSp>
      <p:sp>
        <p:nvSpPr>
          <p:cNvPr id="91142" name="Rectangle 6"/>
          <p:cNvSpPr>
            <a:spLocks noChangeArrowheads="1"/>
          </p:cNvSpPr>
          <p:nvPr/>
        </p:nvSpPr>
        <p:spPr bwMode="auto">
          <a:xfrm>
            <a:off x="3325813" y="2284413"/>
            <a:ext cx="1919287" cy="1004887"/>
          </a:xfrm>
          <a:prstGeom prst="rect">
            <a:avLst/>
          </a:prstGeom>
          <a:gradFill rotWithShape="1">
            <a:gsLst>
              <a:gs pos="0">
                <a:srgbClr val="58698A"/>
              </a:gs>
              <a:gs pos="100000">
                <a:srgbClr val="58698A">
                  <a:gamma/>
                  <a:shade val="46275"/>
                  <a:invGamma/>
                </a:srgbClr>
              </a:gs>
            </a:gsLst>
            <a:lin ang="5400000" scaled="1"/>
          </a:gradFill>
          <a:ln w="25400">
            <a:solidFill>
              <a:srgbClr val="C0C0C0"/>
            </a:solidFill>
            <a:miter lim="800000"/>
            <a:headEnd/>
            <a:tailEnd/>
          </a:ln>
          <a:effectLst>
            <a:outerShdw dist="107763" dir="2700000" algn="ctr" rotWithShape="0">
              <a:schemeClr val="bg2">
                <a:alpha val="50000"/>
              </a:schemeClr>
            </a:outerShdw>
          </a:effectLst>
        </p:spPr>
        <p:txBody>
          <a:bodyPr wrap="none" anchor="ctr"/>
          <a:lstStyle/>
          <a:p>
            <a:pPr algn="ctr" eaLnBrk="0" hangingPunct="0">
              <a:defRPr/>
            </a:pPr>
            <a:r>
              <a:rPr lang="en-US" sz="1600" b="1">
                <a:solidFill>
                  <a:schemeClr val="bg1"/>
                </a:solidFill>
              </a:rPr>
              <a:t>Charity</a:t>
            </a:r>
          </a:p>
          <a:p>
            <a:pPr algn="ctr" eaLnBrk="0" hangingPunct="0">
              <a:defRPr/>
            </a:pPr>
            <a:endParaRPr lang="en-US" sz="1200" b="1">
              <a:solidFill>
                <a:schemeClr val="bg1"/>
              </a:solidFill>
            </a:endParaRPr>
          </a:p>
          <a:p>
            <a:pPr algn="ctr" eaLnBrk="0" hangingPunct="0">
              <a:defRPr/>
            </a:pPr>
            <a:r>
              <a:rPr lang="en-US" sz="1200" b="1">
                <a:solidFill>
                  <a:schemeClr val="bg1"/>
                </a:solidFill>
              </a:rPr>
              <a:t>Retains $19,950</a:t>
            </a:r>
          </a:p>
        </p:txBody>
      </p:sp>
      <p:sp>
        <p:nvSpPr>
          <p:cNvPr id="91143" name="Oval 7"/>
          <p:cNvSpPr>
            <a:spLocks noChangeArrowheads="1"/>
          </p:cNvSpPr>
          <p:nvPr/>
        </p:nvSpPr>
        <p:spPr bwMode="auto">
          <a:xfrm>
            <a:off x="6519863" y="2193925"/>
            <a:ext cx="2114550" cy="1228725"/>
          </a:xfrm>
          <a:prstGeom prst="ellipse">
            <a:avLst/>
          </a:prstGeom>
          <a:gradFill rotWithShape="1">
            <a:gsLst>
              <a:gs pos="0">
                <a:srgbClr val="F6E497"/>
              </a:gs>
              <a:gs pos="100000">
                <a:srgbClr val="F6E497">
                  <a:gamma/>
                  <a:shade val="46275"/>
                  <a:invGamma/>
                </a:srgbClr>
              </a:gs>
            </a:gsLst>
            <a:lin ang="5400000" scaled="1"/>
          </a:gradFill>
          <a:ln w="25400">
            <a:solidFill>
              <a:srgbClr val="C0C0C0"/>
            </a:solidFill>
            <a:round/>
            <a:headEnd/>
            <a:tailEnd/>
          </a:ln>
          <a:effectLst>
            <a:outerShdw dist="107763" dir="2700000" algn="ctr" rotWithShape="0">
              <a:schemeClr val="bg2">
                <a:alpha val="50000"/>
              </a:schemeClr>
            </a:outerShdw>
          </a:effectLst>
        </p:spPr>
        <p:txBody>
          <a:bodyPr wrap="none" anchor="ctr"/>
          <a:lstStyle/>
          <a:p>
            <a:pPr algn="ctr" eaLnBrk="0" hangingPunct="0">
              <a:defRPr/>
            </a:pPr>
            <a:r>
              <a:rPr lang="en-US" sz="1600" b="1"/>
              <a:t>Insurance</a:t>
            </a:r>
          </a:p>
          <a:p>
            <a:pPr algn="ctr" eaLnBrk="0" hangingPunct="0">
              <a:defRPr/>
            </a:pPr>
            <a:r>
              <a:rPr lang="en-US" sz="1600" b="1"/>
              <a:t>Company</a:t>
            </a:r>
            <a:endParaRPr lang="en-US" sz="1200" b="1"/>
          </a:p>
        </p:txBody>
      </p:sp>
      <p:sp>
        <p:nvSpPr>
          <p:cNvPr id="67589" name="Line 8"/>
          <p:cNvSpPr>
            <a:spLocks noChangeShapeType="1"/>
          </p:cNvSpPr>
          <p:nvPr/>
        </p:nvSpPr>
        <p:spPr bwMode="auto">
          <a:xfrm>
            <a:off x="5348288" y="2749550"/>
            <a:ext cx="1128712" cy="0"/>
          </a:xfrm>
          <a:prstGeom prst="line">
            <a:avLst/>
          </a:prstGeom>
          <a:noFill/>
          <a:ln w="38100">
            <a:solidFill>
              <a:schemeClr val="tx1"/>
            </a:solidFill>
            <a:round/>
            <a:headEnd/>
            <a:tailEnd type="triangle" w="med" len="med"/>
          </a:ln>
        </p:spPr>
        <p:txBody>
          <a:bodyPr/>
          <a:lstStyle/>
          <a:p>
            <a:endParaRPr lang="en-US"/>
          </a:p>
        </p:txBody>
      </p:sp>
      <p:sp>
        <p:nvSpPr>
          <p:cNvPr id="67590" name="Line 9"/>
          <p:cNvSpPr>
            <a:spLocks noChangeShapeType="1"/>
          </p:cNvSpPr>
          <p:nvPr/>
        </p:nvSpPr>
        <p:spPr bwMode="auto">
          <a:xfrm flipV="1">
            <a:off x="1771650" y="2749550"/>
            <a:ext cx="1500188" cy="0"/>
          </a:xfrm>
          <a:prstGeom prst="line">
            <a:avLst/>
          </a:prstGeom>
          <a:noFill/>
          <a:ln w="38100">
            <a:solidFill>
              <a:schemeClr val="tx1"/>
            </a:solidFill>
            <a:round/>
            <a:headEnd/>
            <a:tailEnd type="triangle" w="med" len="med"/>
          </a:ln>
        </p:spPr>
        <p:txBody>
          <a:bodyPr/>
          <a:lstStyle/>
          <a:p>
            <a:endParaRPr lang="en-US"/>
          </a:p>
        </p:txBody>
      </p:sp>
      <p:sp>
        <p:nvSpPr>
          <p:cNvPr id="67591" name="Text Box 10"/>
          <p:cNvSpPr txBox="1">
            <a:spLocks noChangeArrowheads="1"/>
          </p:cNvSpPr>
          <p:nvPr/>
        </p:nvSpPr>
        <p:spPr bwMode="auto">
          <a:xfrm>
            <a:off x="1916113" y="2338388"/>
            <a:ext cx="1177925" cy="304800"/>
          </a:xfrm>
          <a:prstGeom prst="rect">
            <a:avLst/>
          </a:prstGeom>
          <a:noFill/>
          <a:ln w="9525">
            <a:noFill/>
            <a:miter lim="800000"/>
            <a:headEnd/>
            <a:tailEnd/>
          </a:ln>
        </p:spPr>
        <p:txBody>
          <a:bodyPr wrap="none">
            <a:spAutoFit/>
          </a:bodyPr>
          <a:lstStyle/>
          <a:p>
            <a:pPr eaLnBrk="0" hangingPunct="0"/>
            <a:r>
              <a:rPr lang="en-US" sz="1400" b="1"/>
              <a:t>$50,000 Gift</a:t>
            </a:r>
          </a:p>
        </p:txBody>
      </p:sp>
      <p:sp>
        <p:nvSpPr>
          <p:cNvPr id="67592" name="Rectangle 11"/>
          <p:cNvSpPr>
            <a:spLocks noChangeArrowheads="1"/>
          </p:cNvSpPr>
          <p:nvPr/>
        </p:nvSpPr>
        <p:spPr bwMode="auto">
          <a:xfrm>
            <a:off x="5408613" y="1879600"/>
            <a:ext cx="946150" cy="730250"/>
          </a:xfrm>
          <a:prstGeom prst="rect">
            <a:avLst/>
          </a:prstGeom>
          <a:noFill/>
          <a:ln w="9525">
            <a:noFill/>
            <a:miter lim="800000"/>
            <a:headEnd/>
            <a:tailEnd/>
          </a:ln>
        </p:spPr>
        <p:txBody>
          <a:bodyPr wrap="none">
            <a:spAutoFit/>
          </a:bodyPr>
          <a:lstStyle/>
          <a:p>
            <a:pPr eaLnBrk="0" hangingPunct="0"/>
            <a:r>
              <a:rPr lang="en-US" sz="1400" b="1"/>
              <a:t>$30,050 </a:t>
            </a:r>
          </a:p>
          <a:p>
            <a:pPr eaLnBrk="0" hangingPunct="0"/>
            <a:r>
              <a:rPr lang="en-US" sz="1400" b="1"/>
              <a:t>Annuity </a:t>
            </a:r>
          </a:p>
          <a:p>
            <a:pPr eaLnBrk="0" hangingPunct="0"/>
            <a:r>
              <a:rPr lang="en-US" sz="1400" b="1"/>
              <a:t>Premium</a:t>
            </a:r>
          </a:p>
        </p:txBody>
      </p:sp>
      <p:sp>
        <p:nvSpPr>
          <p:cNvPr id="67593" name="Line 12"/>
          <p:cNvSpPr>
            <a:spLocks noChangeShapeType="1"/>
          </p:cNvSpPr>
          <p:nvPr/>
        </p:nvSpPr>
        <p:spPr bwMode="auto">
          <a:xfrm flipH="1">
            <a:off x="1768475" y="3241675"/>
            <a:ext cx="1423988" cy="3175"/>
          </a:xfrm>
          <a:prstGeom prst="line">
            <a:avLst/>
          </a:prstGeom>
          <a:noFill/>
          <a:ln w="38100">
            <a:solidFill>
              <a:schemeClr val="tx1"/>
            </a:solidFill>
            <a:round/>
            <a:headEnd/>
            <a:tailEnd type="triangle" w="med" len="med"/>
          </a:ln>
        </p:spPr>
        <p:txBody>
          <a:bodyPr/>
          <a:lstStyle/>
          <a:p>
            <a:endParaRPr lang="en-US"/>
          </a:p>
        </p:txBody>
      </p:sp>
      <p:sp>
        <p:nvSpPr>
          <p:cNvPr id="67594" name="Text Box 13"/>
          <p:cNvSpPr txBox="1">
            <a:spLocks noChangeArrowheads="1"/>
          </p:cNvSpPr>
          <p:nvPr/>
        </p:nvSpPr>
        <p:spPr bwMode="auto">
          <a:xfrm>
            <a:off x="1781175" y="3335338"/>
            <a:ext cx="1771650" cy="730250"/>
          </a:xfrm>
          <a:prstGeom prst="rect">
            <a:avLst/>
          </a:prstGeom>
          <a:noFill/>
          <a:ln w="9525">
            <a:noFill/>
            <a:miter lim="800000"/>
            <a:headEnd/>
            <a:tailEnd/>
          </a:ln>
        </p:spPr>
        <p:txBody>
          <a:bodyPr wrap="none">
            <a:spAutoFit/>
          </a:bodyPr>
          <a:lstStyle/>
          <a:p>
            <a:pPr eaLnBrk="0" hangingPunct="0"/>
            <a:r>
              <a:rPr lang="en-US" sz="1400" b="1"/>
              <a:t>Promise of </a:t>
            </a:r>
          </a:p>
          <a:p>
            <a:pPr eaLnBrk="0" hangingPunct="0"/>
            <a:r>
              <a:rPr lang="en-US" sz="1400" b="1"/>
              <a:t>annuity payments </a:t>
            </a:r>
          </a:p>
          <a:p>
            <a:pPr eaLnBrk="0" hangingPunct="0"/>
            <a:r>
              <a:rPr lang="en-US" sz="1400" b="1"/>
              <a:t>using ACGA rates*</a:t>
            </a:r>
          </a:p>
        </p:txBody>
      </p:sp>
      <p:sp>
        <p:nvSpPr>
          <p:cNvPr id="67595" name="Line 14"/>
          <p:cNvSpPr>
            <a:spLocks noChangeShapeType="1"/>
          </p:cNvSpPr>
          <p:nvPr/>
        </p:nvSpPr>
        <p:spPr bwMode="auto">
          <a:xfrm>
            <a:off x="7585075" y="3529013"/>
            <a:ext cx="0" cy="765175"/>
          </a:xfrm>
          <a:prstGeom prst="line">
            <a:avLst/>
          </a:prstGeom>
          <a:noFill/>
          <a:ln w="12700">
            <a:solidFill>
              <a:schemeClr val="tx1"/>
            </a:solidFill>
            <a:prstDash val="dash"/>
            <a:round/>
            <a:headEnd/>
            <a:tailEnd/>
          </a:ln>
        </p:spPr>
        <p:txBody>
          <a:bodyPr/>
          <a:lstStyle/>
          <a:p>
            <a:endParaRPr lang="en-US"/>
          </a:p>
        </p:txBody>
      </p:sp>
      <p:sp>
        <p:nvSpPr>
          <p:cNvPr id="67596" name="Line 15"/>
          <p:cNvSpPr>
            <a:spLocks noChangeShapeType="1"/>
          </p:cNvSpPr>
          <p:nvPr/>
        </p:nvSpPr>
        <p:spPr bwMode="auto">
          <a:xfrm flipH="1">
            <a:off x="1200150" y="4278313"/>
            <a:ext cx="6384925" cy="0"/>
          </a:xfrm>
          <a:prstGeom prst="line">
            <a:avLst/>
          </a:prstGeom>
          <a:noFill/>
          <a:ln w="12700">
            <a:solidFill>
              <a:schemeClr val="tx1"/>
            </a:solidFill>
            <a:prstDash val="dash"/>
            <a:round/>
            <a:headEnd/>
            <a:tailEnd/>
          </a:ln>
        </p:spPr>
        <p:txBody>
          <a:bodyPr/>
          <a:lstStyle/>
          <a:p>
            <a:endParaRPr lang="en-US"/>
          </a:p>
        </p:txBody>
      </p:sp>
      <p:sp>
        <p:nvSpPr>
          <p:cNvPr id="67597" name="Line 16"/>
          <p:cNvSpPr>
            <a:spLocks noChangeShapeType="1"/>
          </p:cNvSpPr>
          <p:nvPr/>
        </p:nvSpPr>
        <p:spPr bwMode="auto">
          <a:xfrm flipV="1">
            <a:off x="1230313" y="3619500"/>
            <a:ext cx="0" cy="644525"/>
          </a:xfrm>
          <a:prstGeom prst="line">
            <a:avLst/>
          </a:prstGeom>
          <a:noFill/>
          <a:ln w="12700">
            <a:solidFill>
              <a:schemeClr val="tx1"/>
            </a:solidFill>
            <a:prstDash val="dash"/>
            <a:round/>
            <a:headEnd/>
            <a:tailEnd type="triangle" w="med" len="med"/>
          </a:ln>
        </p:spPr>
        <p:txBody>
          <a:bodyPr/>
          <a:lstStyle/>
          <a:p>
            <a:endParaRPr lang="en-US"/>
          </a:p>
        </p:txBody>
      </p:sp>
      <p:sp>
        <p:nvSpPr>
          <p:cNvPr id="67598" name="Text Box 17"/>
          <p:cNvSpPr txBox="1">
            <a:spLocks noChangeArrowheads="1"/>
          </p:cNvSpPr>
          <p:nvPr/>
        </p:nvSpPr>
        <p:spPr bwMode="auto">
          <a:xfrm>
            <a:off x="4594225" y="3335338"/>
            <a:ext cx="2749550" cy="677862"/>
          </a:xfrm>
          <a:prstGeom prst="rect">
            <a:avLst/>
          </a:prstGeom>
          <a:noFill/>
          <a:ln w="9525">
            <a:noFill/>
            <a:miter lim="800000"/>
            <a:headEnd/>
            <a:tailEnd/>
          </a:ln>
        </p:spPr>
        <p:txBody>
          <a:bodyPr>
            <a:spAutoFit/>
          </a:bodyPr>
          <a:lstStyle/>
          <a:p>
            <a:pPr algn="ctr" eaLnBrk="0" hangingPunct="0"/>
            <a:r>
              <a:rPr lang="en-US" sz="1400" b="1"/>
              <a:t>Insurer guarantees to pay </a:t>
            </a:r>
          </a:p>
          <a:p>
            <a:pPr algn="ctr" eaLnBrk="0" hangingPunct="0"/>
            <a:r>
              <a:rPr lang="en-US" sz="1400" b="1"/>
              <a:t>$2,850/yr. or $237.50/mo. </a:t>
            </a:r>
          </a:p>
          <a:p>
            <a:pPr algn="ctr" eaLnBrk="0" hangingPunct="0">
              <a:lnSpc>
                <a:spcPct val="75000"/>
              </a:lnSpc>
            </a:pPr>
            <a:r>
              <a:rPr lang="en-US" sz="1400" b="1"/>
              <a:t>to charity</a:t>
            </a:r>
            <a:endParaRPr lang="en-US" sz="2400">
              <a:latin typeface="Times"/>
            </a:endParaRPr>
          </a:p>
        </p:txBody>
      </p:sp>
      <p:sp>
        <p:nvSpPr>
          <p:cNvPr id="67599" name="Line 18"/>
          <p:cNvSpPr>
            <a:spLocks noChangeShapeType="1"/>
          </p:cNvSpPr>
          <p:nvPr/>
        </p:nvSpPr>
        <p:spPr bwMode="auto">
          <a:xfrm flipH="1">
            <a:off x="7780338" y="3529013"/>
            <a:ext cx="1587" cy="974725"/>
          </a:xfrm>
          <a:prstGeom prst="line">
            <a:avLst/>
          </a:prstGeom>
          <a:noFill/>
          <a:ln w="9525">
            <a:solidFill>
              <a:schemeClr val="tx1"/>
            </a:solidFill>
            <a:round/>
            <a:headEnd/>
            <a:tailEnd/>
          </a:ln>
        </p:spPr>
        <p:txBody>
          <a:bodyPr/>
          <a:lstStyle/>
          <a:p>
            <a:endParaRPr lang="en-US"/>
          </a:p>
        </p:txBody>
      </p:sp>
      <p:sp>
        <p:nvSpPr>
          <p:cNvPr id="67600" name="Text Box 19"/>
          <p:cNvSpPr txBox="1">
            <a:spLocks noChangeArrowheads="1"/>
          </p:cNvSpPr>
          <p:nvPr/>
        </p:nvSpPr>
        <p:spPr bwMode="auto">
          <a:xfrm>
            <a:off x="6937375" y="4600575"/>
            <a:ext cx="2101850" cy="942975"/>
          </a:xfrm>
          <a:prstGeom prst="rect">
            <a:avLst/>
          </a:prstGeom>
          <a:noFill/>
          <a:ln w="9525">
            <a:noFill/>
            <a:miter lim="800000"/>
            <a:headEnd/>
            <a:tailEnd/>
          </a:ln>
        </p:spPr>
        <p:txBody>
          <a:bodyPr>
            <a:spAutoFit/>
          </a:bodyPr>
          <a:lstStyle/>
          <a:p>
            <a:pPr marL="225425" indent="-225425" eaLnBrk="0" hangingPunct="0"/>
            <a:r>
              <a:rPr lang="en-US" sz="1400" b="1">
                <a:solidFill>
                  <a:srgbClr val="760016"/>
                </a:solidFill>
              </a:rPr>
              <a:t>Insurer Assumes:</a:t>
            </a:r>
          </a:p>
          <a:p>
            <a:pPr marL="225425" indent="-225425" eaLnBrk="0" hangingPunct="0">
              <a:buClr>
                <a:schemeClr val="bg2"/>
              </a:buClr>
              <a:buFont typeface="Wingdings" pitchFamily="2" charset="2"/>
              <a:buChar char="§"/>
            </a:pPr>
            <a:r>
              <a:rPr lang="en-US" sz="1400" b="1"/>
              <a:t>Investment risk</a:t>
            </a:r>
          </a:p>
          <a:p>
            <a:pPr marL="225425" indent="-225425" eaLnBrk="0" hangingPunct="0">
              <a:buClr>
                <a:schemeClr val="bg2"/>
              </a:buClr>
              <a:buFont typeface="Wingdings" pitchFamily="2" charset="2"/>
              <a:buChar char="§"/>
            </a:pPr>
            <a:r>
              <a:rPr lang="en-US" sz="1400" b="1"/>
              <a:t>Longevity risk</a:t>
            </a:r>
          </a:p>
          <a:p>
            <a:pPr marL="225425" indent="-225425" eaLnBrk="0" hangingPunct="0">
              <a:buClr>
                <a:schemeClr val="bg2"/>
              </a:buClr>
              <a:buFont typeface="Wingdings" pitchFamily="2" charset="2"/>
              <a:buChar char="§"/>
            </a:pPr>
            <a:r>
              <a:rPr lang="en-US" sz="1400" b="1"/>
              <a:t>Administrative risk</a:t>
            </a:r>
          </a:p>
        </p:txBody>
      </p:sp>
      <p:sp>
        <p:nvSpPr>
          <p:cNvPr id="67601" name="Text Box 20"/>
          <p:cNvSpPr txBox="1">
            <a:spLocks noChangeArrowheads="1"/>
          </p:cNvSpPr>
          <p:nvPr/>
        </p:nvSpPr>
        <p:spPr bwMode="auto">
          <a:xfrm>
            <a:off x="968375" y="5648325"/>
            <a:ext cx="6859588" cy="779463"/>
          </a:xfrm>
          <a:prstGeom prst="rect">
            <a:avLst/>
          </a:prstGeom>
          <a:noFill/>
          <a:ln w="9525">
            <a:noFill/>
            <a:miter lim="800000"/>
            <a:headEnd/>
            <a:tailEnd/>
          </a:ln>
        </p:spPr>
        <p:txBody>
          <a:bodyPr wrap="none">
            <a:spAutoFit/>
          </a:bodyPr>
          <a:lstStyle/>
          <a:p>
            <a:pPr eaLnBrk="0" hangingPunct="0"/>
            <a:r>
              <a:rPr lang="en-US" sz="1100"/>
              <a:t>* Standard annuity rates developed and provided by the American Council on Gift Annuities (ACGA) as of</a:t>
            </a:r>
          </a:p>
          <a:p>
            <a:pPr eaLnBrk="0" hangingPunct="0"/>
            <a:r>
              <a:rPr lang="en-US" sz="1100"/>
              <a:t>2/1/09 for use by charities that offer gift annuities. The rates are designed so that at the annuitant’s expected</a:t>
            </a:r>
          </a:p>
          <a:p>
            <a:pPr eaLnBrk="0" hangingPunct="0"/>
            <a:r>
              <a:rPr lang="en-US" sz="1100"/>
              <a:t>mortality date, a significant amount of money (a residuum) will be left over as a gift to the charity.</a:t>
            </a:r>
          </a:p>
          <a:p>
            <a:pPr eaLnBrk="0" hangingPunct="0"/>
            <a:r>
              <a:rPr lang="en-US" sz="1100"/>
              <a:t>*  Annuity pricing as of March 2009.</a:t>
            </a:r>
            <a:r>
              <a:rPr lang="en-US" sz="1200"/>
              <a:t>   </a:t>
            </a:r>
          </a:p>
        </p:txBody>
      </p:sp>
      <p:sp>
        <p:nvSpPr>
          <p:cNvPr id="67602" name="Text Box 21"/>
          <p:cNvSpPr txBox="1">
            <a:spLocks noChangeArrowheads="1"/>
          </p:cNvSpPr>
          <p:nvPr/>
        </p:nvSpPr>
        <p:spPr bwMode="auto">
          <a:xfrm>
            <a:off x="185738" y="1131888"/>
            <a:ext cx="2001837" cy="806450"/>
          </a:xfrm>
          <a:prstGeom prst="rect">
            <a:avLst/>
          </a:prstGeom>
          <a:noFill/>
          <a:ln w="9525">
            <a:noFill/>
            <a:miter lim="800000"/>
            <a:headEnd/>
            <a:tailEnd/>
          </a:ln>
        </p:spPr>
        <p:txBody>
          <a:bodyPr>
            <a:spAutoFit/>
          </a:bodyPr>
          <a:lstStyle/>
          <a:p>
            <a:pPr algn="ctr" eaLnBrk="0" hangingPunct="0"/>
            <a:r>
              <a:rPr lang="en-US" sz="1400" b="1"/>
              <a:t>Donor</a:t>
            </a:r>
          </a:p>
          <a:p>
            <a:pPr algn="ctr" eaLnBrk="0" hangingPunct="0"/>
            <a:endParaRPr lang="en-US" sz="900" b="1"/>
          </a:p>
          <a:p>
            <a:pPr algn="ctr" eaLnBrk="0" hangingPunct="0"/>
            <a:r>
              <a:rPr lang="en-US" sz="1200" b="1"/>
              <a:t>Male, Age 70</a:t>
            </a:r>
          </a:p>
          <a:p>
            <a:pPr algn="ctr" eaLnBrk="0" hangingPunct="0"/>
            <a:r>
              <a:rPr lang="en-US" sz="1200" b="1"/>
              <a:t>Life Expectancy: 16.6 yrs</a:t>
            </a:r>
          </a:p>
        </p:txBody>
      </p:sp>
      <p:sp>
        <p:nvSpPr>
          <p:cNvPr id="67603" name="Line 22"/>
          <p:cNvSpPr>
            <a:spLocks noChangeShapeType="1"/>
          </p:cNvSpPr>
          <p:nvPr/>
        </p:nvSpPr>
        <p:spPr bwMode="auto">
          <a:xfrm flipH="1" flipV="1">
            <a:off x="5375275" y="3241675"/>
            <a:ext cx="1060450" cy="9525"/>
          </a:xfrm>
          <a:prstGeom prst="line">
            <a:avLst/>
          </a:prstGeom>
          <a:noFill/>
          <a:ln w="38100">
            <a:solidFill>
              <a:schemeClr val="tx1"/>
            </a:solidFill>
            <a:round/>
            <a:headEnd/>
            <a:tailEnd type="triangle" w="med" len="med"/>
          </a:ln>
        </p:spPr>
        <p:txBody>
          <a:bodyPr/>
          <a:lstStyle/>
          <a:p>
            <a:endParaRPr lang="en-US"/>
          </a:p>
        </p:txBody>
      </p:sp>
      <p:sp>
        <p:nvSpPr>
          <p:cNvPr id="67604" name="Rectangle 23"/>
          <p:cNvSpPr>
            <a:spLocks noChangeArrowheads="1"/>
          </p:cNvSpPr>
          <p:nvPr/>
        </p:nvSpPr>
        <p:spPr bwMode="auto">
          <a:xfrm>
            <a:off x="2041525" y="4454525"/>
            <a:ext cx="4572000" cy="517525"/>
          </a:xfrm>
          <a:prstGeom prst="rect">
            <a:avLst/>
          </a:prstGeom>
          <a:noFill/>
          <a:ln w="9525">
            <a:noFill/>
            <a:miter lim="800000"/>
            <a:headEnd/>
            <a:tailEnd/>
          </a:ln>
        </p:spPr>
        <p:txBody>
          <a:bodyPr>
            <a:spAutoFit/>
          </a:bodyPr>
          <a:lstStyle/>
          <a:p>
            <a:pPr algn="ctr" eaLnBrk="0" hangingPunct="0"/>
            <a:r>
              <a:rPr lang="en-US" sz="1400" b="1"/>
              <a:t>If directed by charity, </a:t>
            </a:r>
          </a:p>
          <a:p>
            <a:pPr algn="ctr" eaLnBrk="0" hangingPunct="0"/>
            <a:r>
              <a:rPr lang="en-US" sz="1400" b="1"/>
              <a:t>insurer can pay donors directly</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258763" y="173038"/>
            <a:ext cx="8229600" cy="692150"/>
          </a:xfrm>
        </p:spPr>
        <p:txBody>
          <a:bodyPr/>
          <a:lstStyle/>
          <a:p>
            <a:pPr eaLnBrk="1" hangingPunct="1"/>
            <a:r>
              <a:rPr lang="en-US" sz="2000" smtClean="0"/>
              <a:t>Reinsurance by the Numbers</a:t>
            </a:r>
          </a:p>
        </p:txBody>
      </p:sp>
      <p:grpSp>
        <p:nvGrpSpPr>
          <p:cNvPr id="69634" name="Group 3"/>
          <p:cNvGrpSpPr>
            <a:grpSpLocks/>
          </p:cNvGrpSpPr>
          <p:nvPr/>
        </p:nvGrpSpPr>
        <p:grpSpPr bwMode="auto">
          <a:xfrm>
            <a:off x="947738" y="2147888"/>
            <a:ext cx="568325" cy="1073150"/>
            <a:chOff x="231" y="1108"/>
            <a:chExt cx="384" cy="816"/>
          </a:xfrm>
        </p:grpSpPr>
        <p:sp>
          <p:nvSpPr>
            <p:cNvPr id="69671" name="Freeform 4"/>
            <p:cNvSpPr>
              <a:spLocks/>
            </p:cNvSpPr>
            <p:nvPr/>
          </p:nvSpPr>
          <p:spPr bwMode="auto">
            <a:xfrm>
              <a:off x="250" y="1399"/>
              <a:ext cx="364" cy="525"/>
            </a:xfrm>
            <a:custGeom>
              <a:avLst/>
              <a:gdLst>
                <a:gd name="T0" fmla="*/ 79 w 364"/>
                <a:gd name="T1" fmla="*/ 309 h 525"/>
                <a:gd name="T2" fmla="*/ 76 w 364"/>
                <a:gd name="T3" fmla="*/ 362 h 525"/>
                <a:gd name="T4" fmla="*/ 71 w 364"/>
                <a:gd name="T5" fmla="*/ 472 h 525"/>
                <a:gd name="T6" fmla="*/ 58 w 364"/>
                <a:gd name="T7" fmla="*/ 496 h 525"/>
                <a:gd name="T8" fmla="*/ 71 w 364"/>
                <a:gd name="T9" fmla="*/ 518 h 525"/>
                <a:gd name="T10" fmla="*/ 104 w 364"/>
                <a:gd name="T11" fmla="*/ 515 h 525"/>
                <a:gd name="T12" fmla="*/ 117 w 364"/>
                <a:gd name="T13" fmla="*/ 502 h 525"/>
                <a:gd name="T14" fmla="*/ 131 w 364"/>
                <a:gd name="T15" fmla="*/ 481 h 525"/>
                <a:gd name="T16" fmla="*/ 140 w 364"/>
                <a:gd name="T17" fmla="*/ 448 h 525"/>
                <a:gd name="T18" fmla="*/ 146 w 364"/>
                <a:gd name="T19" fmla="*/ 373 h 525"/>
                <a:gd name="T20" fmla="*/ 158 w 364"/>
                <a:gd name="T21" fmla="*/ 297 h 525"/>
                <a:gd name="T22" fmla="*/ 161 w 364"/>
                <a:gd name="T23" fmla="*/ 275 h 525"/>
                <a:gd name="T24" fmla="*/ 163 w 364"/>
                <a:gd name="T25" fmla="*/ 255 h 525"/>
                <a:gd name="T26" fmla="*/ 163 w 364"/>
                <a:gd name="T27" fmla="*/ 192 h 525"/>
                <a:gd name="T28" fmla="*/ 169 w 364"/>
                <a:gd name="T29" fmla="*/ 194 h 525"/>
                <a:gd name="T30" fmla="*/ 180 w 364"/>
                <a:gd name="T31" fmla="*/ 293 h 525"/>
                <a:gd name="T32" fmla="*/ 196 w 364"/>
                <a:gd name="T33" fmla="*/ 386 h 525"/>
                <a:gd name="T34" fmla="*/ 198 w 364"/>
                <a:gd name="T35" fmla="*/ 471 h 525"/>
                <a:gd name="T36" fmla="*/ 212 w 364"/>
                <a:gd name="T37" fmla="*/ 487 h 525"/>
                <a:gd name="T38" fmla="*/ 225 w 364"/>
                <a:gd name="T39" fmla="*/ 506 h 525"/>
                <a:gd name="T40" fmla="*/ 242 w 364"/>
                <a:gd name="T41" fmla="*/ 519 h 525"/>
                <a:gd name="T42" fmla="*/ 263 w 364"/>
                <a:gd name="T43" fmla="*/ 525 h 525"/>
                <a:gd name="T44" fmla="*/ 277 w 364"/>
                <a:gd name="T45" fmla="*/ 525 h 525"/>
                <a:gd name="T46" fmla="*/ 286 w 364"/>
                <a:gd name="T47" fmla="*/ 525 h 525"/>
                <a:gd name="T48" fmla="*/ 285 w 364"/>
                <a:gd name="T49" fmla="*/ 491 h 525"/>
                <a:gd name="T50" fmla="*/ 277 w 364"/>
                <a:gd name="T51" fmla="*/ 483 h 525"/>
                <a:gd name="T52" fmla="*/ 280 w 364"/>
                <a:gd name="T53" fmla="*/ 480 h 525"/>
                <a:gd name="T54" fmla="*/ 279 w 364"/>
                <a:gd name="T55" fmla="*/ 446 h 525"/>
                <a:gd name="T56" fmla="*/ 270 w 364"/>
                <a:gd name="T57" fmla="*/ 407 h 525"/>
                <a:gd name="T58" fmla="*/ 267 w 364"/>
                <a:gd name="T59" fmla="*/ 370 h 525"/>
                <a:gd name="T60" fmla="*/ 269 w 364"/>
                <a:gd name="T61" fmla="*/ 337 h 525"/>
                <a:gd name="T62" fmla="*/ 264 w 364"/>
                <a:gd name="T63" fmla="*/ 271 h 525"/>
                <a:gd name="T64" fmla="*/ 263 w 364"/>
                <a:gd name="T65" fmla="*/ 227 h 525"/>
                <a:gd name="T66" fmla="*/ 263 w 364"/>
                <a:gd name="T67" fmla="*/ 194 h 525"/>
                <a:gd name="T68" fmla="*/ 263 w 364"/>
                <a:gd name="T69" fmla="*/ 172 h 525"/>
                <a:gd name="T70" fmla="*/ 267 w 364"/>
                <a:gd name="T71" fmla="*/ 153 h 525"/>
                <a:gd name="T72" fmla="*/ 285 w 364"/>
                <a:gd name="T73" fmla="*/ 134 h 525"/>
                <a:gd name="T74" fmla="*/ 311 w 364"/>
                <a:gd name="T75" fmla="*/ 110 h 525"/>
                <a:gd name="T76" fmla="*/ 324 w 364"/>
                <a:gd name="T77" fmla="*/ 87 h 525"/>
                <a:gd name="T78" fmla="*/ 342 w 364"/>
                <a:gd name="T79" fmla="*/ 80 h 525"/>
                <a:gd name="T80" fmla="*/ 298 w 364"/>
                <a:gd name="T81" fmla="*/ 1 h 525"/>
                <a:gd name="T82" fmla="*/ 291 w 364"/>
                <a:gd name="T83" fmla="*/ 55 h 525"/>
                <a:gd name="T84" fmla="*/ 283 w 364"/>
                <a:gd name="T85" fmla="*/ 73 h 525"/>
                <a:gd name="T86" fmla="*/ 274 w 364"/>
                <a:gd name="T87" fmla="*/ 103 h 525"/>
                <a:gd name="T88" fmla="*/ 254 w 364"/>
                <a:gd name="T89" fmla="*/ 93 h 525"/>
                <a:gd name="T90" fmla="*/ 261 w 364"/>
                <a:gd name="T91" fmla="*/ 61 h 525"/>
                <a:gd name="T92" fmla="*/ 257 w 364"/>
                <a:gd name="T93" fmla="*/ 7 h 525"/>
                <a:gd name="T94" fmla="*/ 86 w 364"/>
                <a:gd name="T95" fmla="*/ 10 h 525"/>
                <a:gd name="T96" fmla="*/ 92 w 364"/>
                <a:gd name="T97" fmla="*/ 71 h 525"/>
                <a:gd name="T98" fmla="*/ 89 w 364"/>
                <a:gd name="T99" fmla="*/ 81 h 525"/>
                <a:gd name="T100" fmla="*/ 85 w 364"/>
                <a:gd name="T101" fmla="*/ 83 h 525"/>
                <a:gd name="T102" fmla="*/ 66 w 364"/>
                <a:gd name="T103" fmla="*/ 45 h 525"/>
                <a:gd name="T104" fmla="*/ 55 w 364"/>
                <a:gd name="T105" fmla="*/ 2 h 525"/>
                <a:gd name="T106" fmla="*/ 4 w 364"/>
                <a:gd name="T107" fmla="*/ 13 h 525"/>
                <a:gd name="T108" fmla="*/ 6 w 364"/>
                <a:gd name="T109" fmla="*/ 26 h 525"/>
                <a:gd name="T110" fmla="*/ 17 w 364"/>
                <a:gd name="T111" fmla="*/ 59 h 525"/>
                <a:gd name="T112" fmla="*/ 20 w 364"/>
                <a:gd name="T113" fmla="*/ 89 h 525"/>
                <a:gd name="T114" fmla="*/ 26 w 364"/>
                <a:gd name="T115" fmla="*/ 97 h 525"/>
                <a:gd name="T116" fmla="*/ 48 w 364"/>
                <a:gd name="T117" fmla="*/ 112 h 525"/>
                <a:gd name="T118" fmla="*/ 57 w 364"/>
                <a:gd name="T119" fmla="*/ 116 h 525"/>
                <a:gd name="T120" fmla="*/ 82 w 364"/>
                <a:gd name="T121" fmla="*/ 146 h 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4"/>
                <a:gd name="T184" fmla="*/ 0 h 525"/>
                <a:gd name="T185" fmla="*/ 364 w 364"/>
                <a:gd name="T186" fmla="*/ 525 h 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4" h="525">
                  <a:moveTo>
                    <a:pt x="83" y="195"/>
                  </a:moveTo>
                  <a:lnTo>
                    <a:pt x="85" y="224"/>
                  </a:lnTo>
                  <a:lnTo>
                    <a:pt x="85" y="252"/>
                  </a:lnTo>
                  <a:lnTo>
                    <a:pt x="83" y="281"/>
                  </a:lnTo>
                  <a:lnTo>
                    <a:pt x="79" y="309"/>
                  </a:lnTo>
                  <a:lnTo>
                    <a:pt x="80" y="318"/>
                  </a:lnTo>
                  <a:lnTo>
                    <a:pt x="80" y="328"/>
                  </a:lnTo>
                  <a:lnTo>
                    <a:pt x="80" y="338"/>
                  </a:lnTo>
                  <a:lnTo>
                    <a:pt x="77" y="347"/>
                  </a:lnTo>
                  <a:lnTo>
                    <a:pt x="76" y="362"/>
                  </a:lnTo>
                  <a:lnTo>
                    <a:pt x="71" y="376"/>
                  </a:lnTo>
                  <a:lnTo>
                    <a:pt x="69" y="391"/>
                  </a:lnTo>
                  <a:lnTo>
                    <a:pt x="69" y="405"/>
                  </a:lnTo>
                  <a:lnTo>
                    <a:pt x="60" y="470"/>
                  </a:lnTo>
                  <a:lnTo>
                    <a:pt x="71" y="472"/>
                  </a:lnTo>
                  <a:lnTo>
                    <a:pt x="71" y="477"/>
                  </a:lnTo>
                  <a:lnTo>
                    <a:pt x="69" y="483"/>
                  </a:lnTo>
                  <a:lnTo>
                    <a:pt x="64" y="487"/>
                  </a:lnTo>
                  <a:lnTo>
                    <a:pt x="61" y="490"/>
                  </a:lnTo>
                  <a:lnTo>
                    <a:pt x="58" y="496"/>
                  </a:lnTo>
                  <a:lnTo>
                    <a:pt x="55" y="500"/>
                  </a:lnTo>
                  <a:lnTo>
                    <a:pt x="55" y="505"/>
                  </a:lnTo>
                  <a:lnTo>
                    <a:pt x="58" y="510"/>
                  </a:lnTo>
                  <a:lnTo>
                    <a:pt x="64" y="515"/>
                  </a:lnTo>
                  <a:lnTo>
                    <a:pt x="71" y="518"/>
                  </a:lnTo>
                  <a:lnTo>
                    <a:pt x="79" y="519"/>
                  </a:lnTo>
                  <a:lnTo>
                    <a:pt x="86" y="519"/>
                  </a:lnTo>
                  <a:lnTo>
                    <a:pt x="93" y="518"/>
                  </a:lnTo>
                  <a:lnTo>
                    <a:pt x="99" y="516"/>
                  </a:lnTo>
                  <a:lnTo>
                    <a:pt x="104" y="515"/>
                  </a:lnTo>
                  <a:lnTo>
                    <a:pt x="106" y="513"/>
                  </a:lnTo>
                  <a:lnTo>
                    <a:pt x="109" y="510"/>
                  </a:lnTo>
                  <a:lnTo>
                    <a:pt x="112" y="508"/>
                  </a:lnTo>
                  <a:lnTo>
                    <a:pt x="115" y="505"/>
                  </a:lnTo>
                  <a:lnTo>
                    <a:pt x="117" y="502"/>
                  </a:lnTo>
                  <a:lnTo>
                    <a:pt x="120" y="497"/>
                  </a:lnTo>
                  <a:lnTo>
                    <a:pt x="123" y="494"/>
                  </a:lnTo>
                  <a:lnTo>
                    <a:pt x="125" y="489"/>
                  </a:lnTo>
                  <a:lnTo>
                    <a:pt x="128" y="483"/>
                  </a:lnTo>
                  <a:lnTo>
                    <a:pt x="131" y="481"/>
                  </a:lnTo>
                  <a:lnTo>
                    <a:pt x="134" y="480"/>
                  </a:lnTo>
                  <a:lnTo>
                    <a:pt x="136" y="480"/>
                  </a:lnTo>
                  <a:lnTo>
                    <a:pt x="139" y="475"/>
                  </a:lnTo>
                  <a:lnTo>
                    <a:pt x="137" y="462"/>
                  </a:lnTo>
                  <a:lnTo>
                    <a:pt x="140" y="448"/>
                  </a:lnTo>
                  <a:lnTo>
                    <a:pt x="143" y="432"/>
                  </a:lnTo>
                  <a:lnTo>
                    <a:pt x="143" y="420"/>
                  </a:lnTo>
                  <a:lnTo>
                    <a:pt x="142" y="404"/>
                  </a:lnTo>
                  <a:lnTo>
                    <a:pt x="143" y="388"/>
                  </a:lnTo>
                  <a:lnTo>
                    <a:pt x="146" y="373"/>
                  </a:lnTo>
                  <a:lnTo>
                    <a:pt x="150" y="359"/>
                  </a:lnTo>
                  <a:lnTo>
                    <a:pt x="153" y="343"/>
                  </a:lnTo>
                  <a:lnTo>
                    <a:pt x="158" y="328"/>
                  </a:lnTo>
                  <a:lnTo>
                    <a:pt x="159" y="312"/>
                  </a:lnTo>
                  <a:lnTo>
                    <a:pt x="158" y="297"/>
                  </a:lnTo>
                  <a:lnTo>
                    <a:pt x="158" y="291"/>
                  </a:lnTo>
                  <a:lnTo>
                    <a:pt x="159" y="287"/>
                  </a:lnTo>
                  <a:lnTo>
                    <a:pt x="159" y="283"/>
                  </a:lnTo>
                  <a:lnTo>
                    <a:pt x="159" y="278"/>
                  </a:lnTo>
                  <a:lnTo>
                    <a:pt x="161" y="275"/>
                  </a:lnTo>
                  <a:lnTo>
                    <a:pt x="162" y="271"/>
                  </a:lnTo>
                  <a:lnTo>
                    <a:pt x="162" y="268"/>
                  </a:lnTo>
                  <a:lnTo>
                    <a:pt x="163" y="265"/>
                  </a:lnTo>
                  <a:lnTo>
                    <a:pt x="163" y="259"/>
                  </a:lnTo>
                  <a:lnTo>
                    <a:pt x="163" y="255"/>
                  </a:lnTo>
                  <a:lnTo>
                    <a:pt x="162" y="249"/>
                  </a:lnTo>
                  <a:lnTo>
                    <a:pt x="163" y="243"/>
                  </a:lnTo>
                  <a:lnTo>
                    <a:pt x="162" y="232"/>
                  </a:lnTo>
                  <a:lnTo>
                    <a:pt x="162" y="211"/>
                  </a:lnTo>
                  <a:lnTo>
                    <a:pt x="163" y="192"/>
                  </a:lnTo>
                  <a:lnTo>
                    <a:pt x="165" y="181"/>
                  </a:lnTo>
                  <a:lnTo>
                    <a:pt x="166" y="183"/>
                  </a:lnTo>
                  <a:lnTo>
                    <a:pt x="166" y="186"/>
                  </a:lnTo>
                  <a:lnTo>
                    <a:pt x="168" y="189"/>
                  </a:lnTo>
                  <a:lnTo>
                    <a:pt x="169" y="194"/>
                  </a:lnTo>
                  <a:lnTo>
                    <a:pt x="171" y="210"/>
                  </a:lnTo>
                  <a:lnTo>
                    <a:pt x="172" y="236"/>
                  </a:lnTo>
                  <a:lnTo>
                    <a:pt x="175" y="261"/>
                  </a:lnTo>
                  <a:lnTo>
                    <a:pt x="177" y="278"/>
                  </a:lnTo>
                  <a:lnTo>
                    <a:pt x="180" y="293"/>
                  </a:lnTo>
                  <a:lnTo>
                    <a:pt x="181" y="308"/>
                  </a:lnTo>
                  <a:lnTo>
                    <a:pt x="182" y="322"/>
                  </a:lnTo>
                  <a:lnTo>
                    <a:pt x="185" y="335"/>
                  </a:lnTo>
                  <a:lnTo>
                    <a:pt x="193" y="360"/>
                  </a:lnTo>
                  <a:lnTo>
                    <a:pt x="196" y="386"/>
                  </a:lnTo>
                  <a:lnTo>
                    <a:pt x="196" y="411"/>
                  </a:lnTo>
                  <a:lnTo>
                    <a:pt x="197" y="437"/>
                  </a:lnTo>
                  <a:lnTo>
                    <a:pt x="197" y="449"/>
                  </a:lnTo>
                  <a:lnTo>
                    <a:pt x="197" y="461"/>
                  </a:lnTo>
                  <a:lnTo>
                    <a:pt x="198" y="471"/>
                  </a:lnTo>
                  <a:lnTo>
                    <a:pt x="201" y="484"/>
                  </a:lnTo>
                  <a:lnTo>
                    <a:pt x="204" y="486"/>
                  </a:lnTo>
                  <a:lnTo>
                    <a:pt x="207" y="486"/>
                  </a:lnTo>
                  <a:lnTo>
                    <a:pt x="209" y="487"/>
                  </a:lnTo>
                  <a:lnTo>
                    <a:pt x="212" y="487"/>
                  </a:lnTo>
                  <a:lnTo>
                    <a:pt x="215" y="490"/>
                  </a:lnTo>
                  <a:lnTo>
                    <a:pt x="216" y="494"/>
                  </a:lnTo>
                  <a:lnTo>
                    <a:pt x="219" y="497"/>
                  </a:lnTo>
                  <a:lnTo>
                    <a:pt x="222" y="502"/>
                  </a:lnTo>
                  <a:lnTo>
                    <a:pt x="225" y="506"/>
                  </a:lnTo>
                  <a:lnTo>
                    <a:pt x="229" y="510"/>
                  </a:lnTo>
                  <a:lnTo>
                    <a:pt x="232" y="513"/>
                  </a:lnTo>
                  <a:lnTo>
                    <a:pt x="234" y="515"/>
                  </a:lnTo>
                  <a:lnTo>
                    <a:pt x="238" y="518"/>
                  </a:lnTo>
                  <a:lnTo>
                    <a:pt x="242" y="519"/>
                  </a:lnTo>
                  <a:lnTo>
                    <a:pt x="247" y="521"/>
                  </a:lnTo>
                  <a:lnTo>
                    <a:pt x="251" y="522"/>
                  </a:lnTo>
                  <a:lnTo>
                    <a:pt x="254" y="524"/>
                  </a:lnTo>
                  <a:lnTo>
                    <a:pt x="260" y="524"/>
                  </a:lnTo>
                  <a:lnTo>
                    <a:pt x="263" y="525"/>
                  </a:lnTo>
                  <a:lnTo>
                    <a:pt x="267" y="525"/>
                  </a:lnTo>
                  <a:lnTo>
                    <a:pt x="270" y="525"/>
                  </a:lnTo>
                  <a:lnTo>
                    <a:pt x="273" y="525"/>
                  </a:lnTo>
                  <a:lnTo>
                    <a:pt x="276" y="525"/>
                  </a:lnTo>
                  <a:lnTo>
                    <a:pt x="277" y="525"/>
                  </a:lnTo>
                  <a:lnTo>
                    <a:pt x="279" y="525"/>
                  </a:lnTo>
                  <a:lnTo>
                    <a:pt x="280" y="525"/>
                  </a:lnTo>
                  <a:lnTo>
                    <a:pt x="286" y="525"/>
                  </a:lnTo>
                  <a:lnTo>
                    <a:pt x="289" y="518"/>
                  </a:lnTo>
                  <a:lnTo>
                    <a:pt x="291" y="510"/>
                  </a:lnTo>
                  <a:lnTo>
                    <a:pt x="289" y="503"/>
                  </a:lnTo>
                  <a:lnTo>
                    <a:pt x="286" y="496"/>
                  </a:lnTo>
                  <a:lnTo>
                    <a:pt x="285" y="491"/>
                  </a:lnTo>
                  <a:lnTo>
                    <a:pt x="282" y="489"/>
                  </a:lnTo>
                  <a:lnTo>
                    <a:pt x="279" y="486"/>
                  </a:lnTo>
                  <a:lnTo>
                    <a:pt x="277" y="483"/>
                  </a:lnTo>
                  <a:lnTo>
                    <a:pt x="277" y="481"/>
                  </a:lnTo>
                  <a:lnTo>
                    <a:pt x="279" y="480"/>
                  </a:lnTo>
                  <a:lnTo>
                    <a:pt x="280" y="480"/>
                  </a:lnTo>
                  <a:lnTo>
                    <a:pt x="283" y="478"/>
                  </a:lnTo>
                  <a:lnTo>
                    <a:pt x="283" y="470"/>
                  </a:lnTo>
                  <a:lnTo>
                    <a:pt x="282" y="462"/>
                  </a:lnTo>
                  <a:lnTo>
                    <a:pt x="280" y="454"/>
                  </a:lnTo>
                  <a:lnTo>
                    <a:pt x="279" y="446"/>
                  </a:lnTo>
                  <a:lnTo>
                    <a:pt x="276" y="437"/>
                  </a:lnTo>
                  <a:lnTo>
                    <a:pt x="274" y="430"/>
                  </a:lnTo>
                  <a:lnTo>
                    <a:pt x="273" y="421"/>
                  </a:lnTo>
                  <a:lnTo>
                    <a:pt x="272" y="413"/>
                  </a:lnTo>
                  <a:lnTo>
                    <a:pt x="270" y="407"/>
                  </a:lnTo>
                  <a:lnTo>
                    <a:pt x="270" y="399"/>
                  </a:lnTo>
                  <a:lnTo>
                    <a:pt x="270" y="392"/>
                  </a:lnTo>
                  <a:lnTo>
                    <a:pt x="270" y="386"/>
                  </a:lnTo>
                  <a:lnTo>
                    <a:pt x="267" y="378"/>
                  </a:lnTo>
                  <a:lnTo>
                    <a:pt x="267" y="370"/>
                  </a:lnTo>
                  <a:lnTo>
                    <a:pt x="267" y="362"/>
                  </a:lnTo>
                  <a:lnTo>
                    <a:pt x="267" y="354"/>
                  </a:lnTo>
                  <a:lnTo>
                    <a:pt x="269" y="348"/>
                  </a:lnTo>
                  <a:lnTo>
                    <a:pt x="269" y="343"/>
                  </a:lnTo>
                  <a:lnTo>
                    <a:pt x="269" y="337"/>
                  </a:lnTo>
                  <a:lnTo>
                    <a:pt x="269" y="332"/>
                  </a:lnTo>
                  <a:lnTo>
                    <a:pt x="266" y="316"/>
                  </a:lnTo>
                  <a:lnTo>
                    <a:pt x="263" y="300"/>
                  </a:lnTo>
                  <a:lnTo>
                    <a:pt x="263" y="286"/>
                  </a:lnTo>
                  <a:lnTo>
                    <a:pt x="264" y="271"/>
                  </a:lnTo>
                  <a:lnTo>
                    <a:pt x="263" y="261"/>
                  </a:lnTo>
                  <a:lnTo>
                    <a:pt x="263" y="251"/>
                  </a:lnTo>
                  <a:lnTo>
                    <a:pt x="263" y="242"/>
                  </a:lnTo>
                  <a:lnTo>
                    <a:pt x="263" y="232"/>
                  </a:lnTo>
                  <a:lnTo>
                    <a:pt x="263" y="227"/>
                  </a:lnTo>
                  <a:lnTo>
                    <a:pt x="263" y="223"/>
                  </a:lnTo>
                  <a:lnTo>
                    <a:pt x="263" y="218"/>
                  </a:lnTo>
                  <a:lnTo>
                    <a:pt x="264" y="216"/>
                  </a:lnTo>
                  <a:lnTo>
                    <a:pt x="263" y="204"/>
                  </a:lnTo>
                  <a:lnTo>
                    <a:pt x="263" y="194"/>
                  </a:lnTo>
                  <a:lnTo>
                    <a:pt x="263" y="185"/>
                  </a:lnTo>
                  <a:lnTo>
                    <a:pt x="261" y="175"/>
                  </a:lnTo>
                  <a:lnTo>
                    <a:pt x="263" y="173"/>
                  </a:lnTo>
                  <a:lnTo>
                    <a:pt x="263" y="172"/>
                  </a:lnTo>
                  <a:lnTo>
                    <a:pt x="263" y="157"/>
                  </a:lnTo>
                  <a:lnTo>
                    <a:pt x="264" y="156"/>
                  </a:lnTo>
                  <a:lnTo>
                    <a:pt x="266" y="154"/>
                  </a:lnTo>
                  <a:lnTo>
                    <a:pt x="267" y="153"/>
                  </a:lnTo>
                  <a:lnTo>
                    <a:pt x="269" y="153"/>
                  </a:lnTo>
                  <a:lnTo>
                    <a:pt x="272" y="148"/>
                  </a:lnTo>
                  <a:lnTo>
                    <a:pt x="273" y="140"/>
                  </a:lnTo>
                  <a:lnTo>
                    <a:pt x="277" y="135"/>
                  </a:lnTo>
                  <a:lnTo>
                    <a:pt x="285" y="134"/>
                  </a:lnTo>
                  <a:lnTo>
                    <a:pt x="288" y="128"/>
                  </a:lnTo>
                  <a:lnTo>
                    <a:pt x="288" y="125"/>
                  </a:lnTo>
                  <a:lnTo>
                    <a:pt x="298" y="124"/>
                  </a:lnTo>
                  <a:lnTo>
                    <a:pt x="307" y="113"/>
                  </a:lnTo>
                  <a:lnTo>
                    <a:pt x="311" y="110"/>
                  </a:lnTo>
                  <a:lnTo>
                    <a:pt x="314" y="106"/>
                  </a:lnTo>
                  <a:lnTo>
                    <a:pt x="317" y="102"/>
                  </a:lnTo>
                  <a:lnTo>
                    <a:pt x="320" y="96"/>
                  </a:lnTo>
                  <a:lnTo>
                    <a:pt x="321" y="91"/>
                  </a:lnTo>
                  <a:lnTo>
                    <a:pt x="324" y="87"/>
                  </a:lnTo>
                  <a:lnTo>
                    <a:pt x="327" y="83"/>
                  </a:lnTo>
                  <a:lnTo>
                    <a:pt x="330" y="81"/>
                  </a:lnTo>
                  <a:lnTo>
                    <a:pt x="337" y="86"/>
                  </a:lnTo>
                  <a:lnTo>
                    <a:pt x="340" y="81"/>
                  </a:lnTo>
                  <a:lnTo>
                    <a:pt x="342" y="80"/>
                  </a:lnTo>
                  <a:lnTo>
                    <a:pt x="343" y="77"/>
                  </a:lnTo>
                  <a:lnTo>
                    <a:pt x="346" y="74"/>
                  </a:lnTo>
                  <a:lnTo>
                    <a:pt x="364" y="0"/>
                  </a:lnTo>
                  <a:lnTo>
                    <a:pt x="298" y="1"/>
                  </a:lnTo>
                  <a:lnTo>
                    <a:pt x="298" y="2"/>
                  </a:lnTo>
                  <a:lnTo>
                    <a:pt x="296" y="2"/>
                  </a:lnTo>
                  <a:lnTo>
                    <a:pt x="296" y="4"/>
                  </a:lnTo>
                  <a:lnTo>
                    <a:pt x="295" y="46"/>
                  </a:lnTo>
                  <a:lnTo>
                    <a:pt x="291" y="55"/>
                  </a:lnTo>
                  <a:lnTo>
                    <a:pt x="296" y="58"/>
                  </a:lnTo>
                  <a:lnTo>
                    <a:pt x="298" y="59"/>
                  </a:lnTo>
                  <a:lnTo>
                    <a:pt x="293" y="64"/>
                  </a:lnTo>
                  <a:lnTo>
                    <a:pt x="289" y="67"/>
                  </a:lnTo>
                  <a:lnTo>
                    <a:pt x="283" y="73"/>
                  </a:lnTo>
                  <a:lnTo>
                    <a:pt x="280" y="78"/>
                  </a:lnTo>
                  <a:lnTo>
                    <a:pt x="276" y="84"/>
                  </a:lnTo>
                  <a:lnTo>
                    <a:pt x="274" y="91"/>
                  </a:lnTo>
                  <a:lnTo>
                    <a:pt x="273" y="97"/>
                  </a:lnTo>
                  <a:lnTo>
                    <a:pt x="274" y="103"/>
                  </a:lnTo>
                  <a:lnTo>
                    <a:pt x="272" y="102"/>
                  </a:lnTo>
                  <a:lnTo>
                    <a:pt x="267" y="99"/>
                  </a:lnTo>
                  <a:lnTo>
                    <a:pt x="264" y="97"/>
                  </a:lnTo>
                  <a:lnTo>
                    <a:pt x="261" y="97"/>
                  </a:lnTo>
                  <a:lnTo>
                    <a:pt x="254" y="93"/>
                  </a:lnTo>
                  <a:lnTo>
                    <a:pt x="254" y="87"/>
                  </a:lnTo>
                  <a:lnTo>
                    <a:pt x="263" y="75"/>
                  </a:lnTo>
                  <a:lnTo>
                    <a:pt x="263" y="71"/>
                  </a:lnTo>
                  <a:lnTo>
                    <a:pt x="263" y="67"/>
                  </a:lnTo>
                  <a:lnTo>
                    <a:pt x="261" y="61"/>
                  </a:lnTo>
                  <a:lnTo>
                    <a:pt x="258" y="56"/>
                  </a:lnTo>
                  <a:lnTo>
                    <a:pt x="257" y="48"/>
                  </a:lnTo>
                  <a:lnTo>
                    <a:pt x="255" y="33"/>
                  </a:lnTo>
                  <a:lnTo>
                    <a:pt x="257" y="19"/>
                  </a:lnTo>
                  <a:lnTo>
                    <a:pt x="257" y="7"/>
                  </a:lnTo>
                  <a:lnTo>
                    <a:pt x="89" y="2"/>
                  </a:lnTo>
                  <a:lnTo>
                    <a:pt x="87" y="5"/>
                  </a:lnTo>
                  <a:lnTo>
                    <a:pt x="87" y="7"/>
                  </a:lnTo>
                  <a:lnTo>
                    <a:pt x="87" y="8"/>
                  </a:lnTo>
                  <a:lnTo>
                    <a:pt x="86" y="10"/>
                  </a:lnTo>
                  <a:lnTo>
                    <a:pt x="83" y="26"/>
                  </a:lnTo>
                  <a:lnTo>
                    <a:pt x="82" y="46"/>
                  </a:lnTo>
                  <a:lnTo>
                    <a:pt x="85" y="62"/>
                  </a:lnTo>
                  <a:lnTo>
                    <a:pt x="92" y="67"/>
                  </a:lnTo>
                  <a:lnTo>
                    <a:pt x="92" y="71"/>
                  </a:lnTo>
                  <a:lnTo>
                    <a:pt x="92" y="74"/>
                  </a:lnTo>
                  <a:lnTo>
                    <a:pt x="90" y="77"/>
                  </a:lnTo>
                  <a:lnTo>
                    <a:pt x="89" y="81"/>
                  </a:lnTo>
                  <a:lnTo>
                    <a:pt x="87" y="83"/>
                  </a:lnTo>
                  <a:lnTo>
                    <a:pt x="86" y="83"/>
                  </a:lnTo>
                  <a:lnTo>
                    <a:pt x="85" y="83"/>
                  </a:lnTo>
                  <a:lnTo>
                    <a:pt x="64" y="86"/>
                  </a:lnTo>
                  <a:lnTo>
                    <a:pt x="57" y="51"/>
                  </a:lnTo>
                  <a:lnTo>
                    <a:pt x="61" y="49"/>
                  </a:lnTo>
                  <a:lnTo>
                    <a:pt x="63" y="48"/>
                  </a:lnTo>
                  <a:lnTo>
                    <a:pt x="66" y="45"/>
                  </a:lnTo>
                  <a:lnTo>
                    <a:pt x="66" y="40"/>
                  </a:lnTo>
                  <a:lnTo>
                    <a:pt x="66" y="36"/>
                  </a:lnTo>
                  <a:lnTo>
                    <a:pt x="63" y="29"/>
                  </a:lnTo>
                  <a:lnTo>
                    <a:pt x="60" y="17"/>
                  </a:lnTo>
                  <a:lnTo>
                    <a:pt x="55" y="2"/>
                  </a:lnTo>
                  <a:lnTo>
                    <a:pt x="0" y="2"/>
                  </a:lnTo>
                  <a:lnTo>
                    <a:pt x="1" y="5"/>
                  </a:lnTo>
                  <a:lnTo>
                    <a:pt x="3" y="7"/>
                  </a:lnTo>
                  <a:lnTo>
                    <a:pt x="4" y="10"/>
                  </a:lnTo>
                  <a:lnTo>
                    <a:pt x="4" y="13"/>
                  </a:lnTo>
                  <a:lnTo>
                    <a:pt x="4" y="14"/>
                  </a:lnTo>
                  <a:lnTo>
                    <a:pt x="6" y="26"/>
                  </a:lnTo>
                  <a:lnTo>
                    <a:pt x="7" y="42"/>
                  </a:lnTo>
                  <a:lnTo>
                    <a:pt x="10" y="55"/>
                  </a:lnTo>
                  <a:lnTo>
                    <a:pt x="17" y="58"/>
                  </a:lnTo>
                  <a:lnTo>
                    <a:pt x="17" y="59"/>
                  </a:lnTo>
                  <a:lnTo>
                    <a:pt x="17" y="61"/>
                  </a:lnTo>
                  <a:lnTo>
                    <a:pt x="19" y="68"/>
                  </a:lnTo>
                  <a:lnTo>
                    <a:pt x="19" y="78"/>
                  </a:lnTo>
                  <a:lnTo>
                    <a:pt x="20" y="89"/>
                  </a:lnTo>
                  <a:lnTo>
                    <a:pt x="23" y="96"/>
                  </a:lnTo>
                  <a:lnTo>
                    <a:pt x="25" y="96"/>
                  </a:lnTo>
                  <a:lnTo>
                    <a:pt x="25" y="97"/>
                  </a:lnTo>
                  <a:lnTo>
                    <a:pt x="26" y="97"/>
                  </a:lnTo>
                  <a:lnTo>
                    <a:pt x="39" y="112"/>
                  </a:lnTo>
                  <a:lnTo>
                    <a:pt x="41" y="112"/>
                  </a:lnTo>
                  <a:lnTo>
                    <a:pt x="42" y="112"/>
                  </a:lnTo>
                  <a:lnTo>
                    <a:pt x="45" y="112"/>
                  </a:lnTo>
                  <a:lnTo>
                    <a:pt x="48" y="112"/>
                  </a:lnTo>
                  <a:lnTo>
                    <a:pt x="51" y="112"/>
                  </a:lnTo>
                  <a:lnTo>
                    <a:pt x="54" y="112"/>
                  </a:lnTo>
                  <a:lnTo>
                    <a:pt x="55" y="113"/>
                  </a:lnTo>
                  <a:lnTo>
                    <a:pt x="57" y="115"/>
                  </a:lnTo>
                  <a:lnTo>
                    <a:pt x="57" y="116"/>
                  </a:lnTo>
                  <a:lnTo>
                    <a:pt x="57" y="118"/>
                  </a:lnTo>
                  <a:lnTo>
                    <a:pt x="57" y="119"/>
                  </a:lnTo>
                  <a:lnTo>
                    <a:pt x="57" y="121"/>
                  </a:lnTo>
                  <a:lnTo>
                    <a:pt x="69" y="137"/>
                  </a:lnTo>
                  <a:lnTo>
                    <a:pt x="82" y="146"/>
                  </a:lnTo>
                  <a:lnTo>
                    <a:pt x="83" y="195"/>
                  </a:lnTo>
                  <a:close/>
                </a:path>
              </a:pathLst>
            </a:custGeom>
            <a:solidFill>
              <a:srgbClr val="000000"/>
            </a:solidFill>
            <a:ln w="9525">
              <a:noFill/>
              <a:round/>
              <a:headEnd/>
              <a:tailEnd/>
            </a:ln>
          </p:spPr>
          <p:txBody>
            <a:bodyPr/>
            <a:lstStyle/>
            <a:p>
              <a:endParaRPr lang="en-US"/>
            </a:p>
          </p:txBody>
        </p:sp>
        <p:sp>
          <p:nvSpPr>
            <p:cNvPr id="69672" name="Freeform 5"/>
            <p:cNvSpPr>
              <a:spLocks/>
            </p:cNvSpPr>
            <p:nvPr/>
          </p:nvSpPr>
          <p:spPr bwMode="auto">
            <a:xfrm>
              <a:off x="231" y="1108"/>
              <a:ext cx="384" cy="298"/>
            </a:xfrm>
            <a:custGeom>
              <a:avLst/>
              <a:gdLst>
                <a:gd name="T0" fmla="*/ 318 w 384"/>
                <a:gd name="T1" fmla="*/ 276 h 298"/>
                <a:gd name="T2" fmla="*/ 315 w 384"/>
                <a:gd name="T3" fmla="*/ 263 h 298"/>
                <a:gd name="T4" fmla="*/ 304 w 384"/>
                <a:gd name="T5" fmla="*/ 257 h 298"/>
                <a:gd name="T6" fmla="*/ 276 w 384"/>
                <a:gd name="T7" fmla="*/ 267 h 298"/>
                <a:gd name="T8" fmla="*/ 276 w 384"/>
                <a:gd name="T9" fmla="*/ 298 h 298"/>
                <a:gd name="T10" fmla="*/ 112 w 384"/>
                <a:gd name="T11" fmla="*/ 248 h 298"/>
                <a:gd name="T12" fmla="*/ 109 w 384"/>
                <a:gd name="T13" fmla="*/ 231 h 298"/>
                <a:gd name="T14" fmla="*/ 98 w 384"/>
                <a:gd name="T15" fmla="*/ 238 h 298"/>
                <a:gd name="T16" fmla="*/ 82 w 384"/>
                <a:gd name="T17" fmla="*/ 245 h 298"/>
                <a:gd name="T18" fmla="*/ 71 w 384"/>
                <a:gd name="T19" fmla="*/ 251 h 298"/>
                <a:gd name="T20" fmla="*/ 69 w 384"/>
                <a:gd name="T21" fmla="*/ 254 h 298"/>
                <a:gd name="T22" fmla="*/ 69 w 384"/>
                <a:gd name="T23" fmla="*/ 276 h 298"/>
                <a:gd name="T24" fmla="*/ 17 w 384"/>
                <a:gd name="T25" fmla="*/ 288 h 298"/>
                <a:gd name="T26" fmla="*/ 4 w 384"/>
                <a:gd name="T27" fmla="*/ 263 h 298"/>
                <a:gd name="T28" fmla="*/ 1 w 384"/>
                <a:gd name="T29" fmla="*/ 239 h 298"/>
                <a:gd name="T30" fmla="*/ 9 w 384"/>
                <a:gd name="T31" fmla="*/ 226 h 298"/>
                <a:gd name="T32" fmla="*/ 23 w 384"/>
                <a:gd name="T33" fmla="*/ 212 h 298"/>
                <a:gd name="T34" fmla="*/ 41 w 384"/>
                <a:gd name="T35" fmla="*/ 190 h 298"/>
                <a:gd name="T36" fmla="*/ 52 w 384"/>
                <a:gd name="T37" fmla="*/ 174 h 298"/>
                <a:gd name="T38" fmla="*/ 55 w 384"/>
                <a:gd name="T39" fmla="*/ 169 h 298"/>
                <a:gd name="T40" fmla="*/ 69 w 384"/>
                <a:gd name="T41" fmla="*/ 155 h 298"/>
                <a:gd name="T42" fmla="*/ 80 w 384"/>
                <a:gd name="T43" fmla="*/ 145 h 298"/>
                <a:gd name="T44" fmla="*/ 90 w 384"/>
                <a:gd name="T45" fmla="*/ 133 h 298"/>
                <a:gd name="T46" fmla="*/ 101 w 384"/>
                <a:gd name="T47" fmla="*/ 126 h 298"/>
                <a:gd name="T48" fmla="*/ 131 w 384"/>
                <a:gd name="T49" fmla="*/ 123 h 298"/>
                <a:gd name="T50" fmla="*/ 147 w 384"/>
                <a:gd name="T51" fmla="*/ 123 h 298"/>
                <a:gd name="T52" fmla="*/ 159 w 384"/>
                <a:gd name="T53" fmla="*/ 115 h 298"/>
                <a:gd name="T54" fmla="*/ 162 w 384"/>
                <a:gd name="T55" fmla="*/ 99 h 298"/>
                <a:gd name="T56" fmla="*/ 152 w 384"/>
                <a:gd name="T57" fmla="*/ 88 h 298"/>
                <a:gd name="T58" fmla="*/ 143 w 384"/>
                <a:gd name="T59" fmla="*/ 63 h 298"/>
                <a:gd name="T60" fmla="*/ 144 w 384"/>
                <a:gd name="T61" fmla="*/ 35 h 298"/>
                <a:gd name="T62" fmla="*/ 155 w 384"/>
                <a:gd name="T63" fmla="*/ 16 h 298"/>
                <a:gd name="T64" fmla="*/ 175 w 384"/>
                <a:gd name="T65" fmla="*/ 3 h 298"/>
                <a:gd name="T66" fmla="*/ 203 w 384"/>
                <a:gd name="T67" fmla="*/ 2 h 298"/>
                <a:gd name="T68" fmla="*/ 228 w 384"/>
                <a:gd name="T69" fmla="*/ 18 h 298"/>
                <a:gd name="T70" fmla="*/ 244 w 384"/>
                <a:gd name="T71" fmla="*/ 45 h 298"/>
                <a:gd name="T72" fmla="*/ 244 w 384"/>
                <a:gd name="T73" fmla="*/ 74 h 298"/>
                <a:gd name="T74" fmla="*/ 239 w 384"/>
                <a:gd name="T75" fmla="*/ 92 h 298"/>
                <a:gd name="T76" fmla="*/ 232 w 384"/>
                <a:gd name="T77" fmla="*/ 99 h 298"/>
                <a:gd name="T78" fmla="*/ 226 w 384"/>
                <a:gd name="T79" fmla="*/ 114 h 298"/>
                <a:gd name="T80" fmla="*/ 238 w 384"/>
                <a:gd name="T81" fmla="*/ 127 h 298"/>
                <a:gd name="T82" fmla="*/ 261 w 384"/>
                <a:gd name="T83" fmla="*/ 130 h 298"/>
                <a:gd name="T84" fmla="*/ 279 w 384"/>
                <a:gd name="T85" fmla="*/ 133 h 298"/>
                <a:gd name="T86" fmla="*/ 291 w 384"/>
                <a:gd name="T87" fmla="*/ 137 h 298"/>
                <a:gd name="T88" fmla="*/ 302 w 384"/>
                <a:gd name="T89" fmla="*/ 147 h 298"/>
                <a:gd name="T90" fmla="*/ 315 w 384"/>
                <a:gd name="T91" fmla="*/ 161 h 298"/>
                <a:gd name="T92" fmla="*/ 326 w 384"/>
                <a:gd name="T93" fmla="*/ 174 h 298"/>
                <a:gd name="T94" fmla="*/ 362 w 384"/>
                <a:gd name="T95" fmla="*/ 215 h 298"/>
                <a:gd name="T96" fmla="*/ 371 w 384"/>
                <a:gd name="T97" fmla="*/ 226 h 298"/>
                <a:gd name="T98" fmla="*/ 380 w 384"/>
                <a:gd name="T99" fmla="*/ 231 h 298"/>
                <a:gd name="T100" fmla="*/ 383 w 384"/>
                <a:gd name="T101" fmla="*/ 291 h 2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84"/>
                <a:gd name="T154" fmla="*/ 0 h 298"/>
                <a:gd name="T155" fmla="*/ 384 w 384"/>
                <a:gd name="T156" fmla="*/ 298 h 2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84" h="298">
                  <a:moveTo>
                    <a:pt x="383" y="291"/>
                  </a:moveTo>
                  <a:lnTo>
                    <a:pt x="317" y="292"/>
                  </a:lnTo>
                  <a:lnTo>
                    <a:pt x="318" y="285"/>
                  </a:lnTo>
                  <a:lnTo>
                    <a:pt x="318" y="276"/>
                  </a:lnTo>
                  <a:lnTo>
                    <a:pt x="318" y="269"/>
                  </a:lnTo>
                  <a:lnTo>
                    <a:pt x="321" y="267"/>
                  </a:lnTo>
                  <a:lnTo>
                    <a:pt x="318" y="264"/>
                  </a:lnTo>
                  <a:lnTo>
                    <a:pt x="315" y="263"/>
                  </a:lnTo>
                  <a:lnTo>
                    <a:pt x="312" y="261"/>
                  </a:lnTo>
                  <a:lnTo>
                    <a:pt x="310" y="260"/>
                  </a:lnTo>
                  <a:lnTo>
                    <a:pt x="307" y="258"/>
                  </a:lnTo>
                  <a:lnTo>
                    <a:pt x="304" y="257"/>
                  </a:lnTo>
                  <a:lnTo>
                    <a:pt x="299" y="255"/>
                  </a:lnTo>
                  <a:lnTo>
                    <a:pt x="296" y="254"/>
                  </a:lnTo>
                  <a:lnTo>
                    <a:pt x="273" y="235"/>
                  </a:lnTo>
                  <a:lnTo>
                    <a:pt x="276" y="267"/>
                  </a:lnTo>
                  <a:lnTo>
                    <a:pt x="274" y="274"/>
                  </a:lnTo>
                  <a:lnTo>
                    <a:pt x="274" y="283"/>
                  </a:lnTo>
                  <a:lnTo>
                    <a:pt x="276" y="291"/>
                  </a:lnTo>
                  <a:lnTo>
                    <a:pt x="276" y="298"/>
                  </a:lnTo>
                  <a:lnTo>
                    <a:pt x="108" y="293"/>
                  </a:lnTo>
                  <a:lnTo>
                    <a:pt x="111" y="279"/>
                  </a:lnTo>
                  <a:lnTo>
                    <a:pt x="114" y="263"/>
                  </a:lnTo>
                  <a:lnTo>
                    <a:pt x="112" y="248"/>
                  </a:lnTo>
                  <a:lnTo>
                    <a:pt x="111" y="234"/>
                  </a:lnTo>
                  <a:lnTo>
                    <a:pt x="109" y="232"/>
                  </a:lnTo>
                  <a:lnTo>
                    <a:pt x="109" y="231"/>
                  </a:lnTo>
                  <a:lnTo>
                    <a:pt x="105" y="232"/>
                  </a:lnTo>
                  <a:lnTo>
                    <a:pt x="102" y="235"/>
                  </a:lnTo>
                  <a:lnTo>
                    <a:pt x="98" y="238"/>
                  </a:lnTo>
                  <a:lnTo>
                    <a:pt x="95" y="239"/>
                  </a:lnTo>
                  <a:lnTo>
                    <a:pt x="90" y="241"/>
                  </a:lnTo>
                  <a:lnTo>
                    <a:pt x="86" y="244"/>
                  </a:lnTo>
                  <a:lnTo>
                    <a:pt x="82" y="245"/>
                  </a:lnTo>
                  <a:lnTo>
                    <a:pt x="76" y="247"/>
                  </a:lnTo>
                  <a:lnTo>
                    <a:pt x="74" y="248"/>
                  </a:lnTo>
                  <a:lnTo>
                    <a:pt x="73" y="250"/>
                  </a:lnTo>
                  <a:lnTo>
                    <a:pt x="71" y="251"/>
                  </a:lnTo>
                  <a:lnTo>
                    <a:pt x="70" y="253"/>
                  </a:lnTo>
                  <a:lnTo>
                    <a:pt x="69" y="253"/>
                  </a:lnTo>
                  <a:lnTo>
                    <a:pt x="69" y="254"/>
                  </a:lnTo>
                  <a:lnTo>
                    <a:pt x="63" y="260"/>
                  </a:lnTo>
                  <a:lnTo>
                    <a:pt x="64" y="269"/>
                  </a:lnTo>
                  <a:lnTo>
                    <a:pt x="69" y="276"/>
                  </a:lnTo>
                  <a:lnTo>
                    <a:pt x="71" y="286"/>
                  </a:lnTo>
                  <a:lnTo>
                    <a:pt x="74" y="293"/>
                  </a:lnTo>
                  <a:lnTo>
                    <a:pt x="20" y="293"/>
                  </a:lnTo>
                  <a:lnTo>
                    <a:pt x="17" y="288"/>
                  </a:lnTo>
                  <a:lnTo>
                    <a:pt x="14" y="282"/>
                  </a:lnTo>
                  <a:lnTo>
                    <a:pt x="10" y="276"/>
                  </a:lnTo>
                  <a:lnTo>
                    <a:pt x="7" y="269"/>
                  </a:lnTo>
                  <a:lnTo>
                    <a:pt x="4" y="263"/>
                  </a:lnTo>
                  <a:lnTo>
                    <a:pt x="3" y="257"/>
                  </a:lnTo>
                  <a:lnTo>
                    <a:pt x="1" y="251"/>
                  </a:lnTo>
                  <a:lnTo>
                    <a:pt x="0" y="244"/>
                  </a:lnTo>
                  <a:lnTo>
                    <a:pt x="1" y="239"/>
                  </a:lnTo>
                  <a:lnTo>
                    <a:pt x="3" y="237"/>
                  </a:lnTo>
                  <a:lnTo>
                    <a:pt x="4" y="232"/>
                  </a:lnTo>
                  <a:lnTo>
                    <a:pt x="7" y="229"/>
                  </a:lnTo>
                  <a:lnTo>
                    <a:pt x="9" y="226"/>
                  </a:lnTo>
                  <a:lnTo>
                    <a:pt x="12" y="223"/>
                  </a:lnTo>
                  <a:lnTo>
                    <a:pt x="14" y="220"/>
                  </a:lnTo>
                  <a:lnTo>
                    <a:pt x="17" y="218"/>
                  </a:lnTo>
                  <a:lnTo>
                    <a:pt x="23" y="212"/>
                  </a:lnTo>
                  <a:lnTo>
                    <a:pt x="28" y="206"/>
                  </a:lnTo>
                  <a:lnTo>
                    <a:pt x="32" y="201"/>
                  </a:lnTo>
                  <a:lnTo>
                    <a:pt x="36" y="196"/>
                  </a:lnTo>
                  <a:lnTo>
                    <a:pt x="41" y="190"/>
                  </a:lnTo>
                  <a:lnTo>
                    <a:pt x="45" y="185"/>
                  </a:lnTo>
                  <a:lnTo>
                    <a:pt x="48" y="180"/>
                  </a:lnTo>
                  <a:lnTo>
                    <a:pt x="52" y="174"/>
                  </a:lnTo>
                  <a:lnTo>
                    <a:pt x="52" y="172"/>
                  </a:lnTo>
                  <a:lnTo>
                    <a:pt x="55" y="169"/>
                  </a:lnTo>
                  <a:lnTo>
                    <a:pt x="60" y="165"/>
                  </a:lnTo>
                  <a:lnTo>
                    <a:pt x="63" y="162"/>
                  </a:lnTo>
                  <a:lnTo>
                    <a:pt x="64" y="159"/>
                  </a:lnTo>
                  <a:lnTo>
                    <a:pt x="69" y="155"/>
                  </a:lnTo>
                  <a:lnTo>
                    <a:pt x="71" y="152"/>
                  </a:lnTo>
                  <a:lnTo>
                    <a:pt x="74" y="149"/>
                  </a:lnTo>
                  <a:lnTo>
                    <a:pt x="77" y="147"/>
                  </a:lnTo>
                  <a:lnTo>
                    <a:pt x="80" y="145"/>
                  </a:lnTo>
                  <a:lnTo>
                    <a:pt x="83" y="140"/>
                  </a:lnTo>
                  <a:lnTo>
                    <a:pt x="86" y="137"/>
                  </a:lnTo>
                  <a:lnTo>
                    <a:pt x="89" y="136"/>
                  </a:lnTo>
                  <a:lnTo>
                    <a:pt x="90" y="133"/>
                  </a:lnTo>
                  <a:lnTo>
                    <a:pt x="93" y="130"/>
                  </a:lnTo>
                  <a:lnTo>
                    <a:pt x="96" y="128"/>
                  </a:lnTo>
                  <a:lnTo>
                    <a:pt x="99" y="126"/>
                  </a:lnTo>
                  <a:lnTo>
                    <a:pt x="101" y="126"/>
                  </a:lnTo>
                  <a:lnTo>
                    <a:pt x="101" y="124"/>
                  </a:lnTo>
                  <a:lnTo>
                    <a:pt x="131" y="123"/>
                  </a:lnTo>
                  <a:lnTo>
                    <a:pt x="137" y="124"/>
                  </a:lnTo>
                  <a:lnTo>
                    <a:pt x="143" y="124"/>
                  </a:lnTo>
                  <a:lnTo>
                    <a:pt x="144" y="123"/>
                  </a:lnTo>
                  <a:lnTo>
                    <a:pt x="147" y="123"/>
                  </a:lnTo>
                  <a:lnTo>
                    <a:pt x="150" y="123"/>
                  </a:lnTo>
                  <a:lnTo>
                    <a:pt x="153" y="121"/>
                  </a:lnTo>
                  <a:lnTo>
                    <a:pt x="156" y="118"/>
                  </a:lnTo>
                  <a:lnTo>
                    <a:pt x="159" y="115"/>
                  </a:lnTo>
                  <a:lnTo>
                    <a:pt x="162" y="112"/>
                  </a:lnTo>
                  <a:lnTo>
                    <a:pt x="162" y="108"/>
                  </a:lnTo>
                  <a:lnTo>
                    <a:pt x="162" y="104"/>
                  </a:lnTo>
                  <a:lnTo>
                    <a:pt x="162" y="99"/>
                  </a:lnTo>
                  <a:lnTo>
                    <a:pt x="159" y="96"/>
                  </a:lnTo>
                  <a:lnTo>
                    <a:pt x="158" y="93"/>
                  </a:lnTo>
                  <a:lnTo>
                    <a:pt x="155" y="91"/>
                  </a:lnTo>
                  <a:lnTo>
                    <a:pt x="152" y="88"/>
                  </a:lnTo>
                  <a:lnTo>
                    <a:pt x="149" y="85"/>
                  </a:lnTo>
                  <a:lnTo>
                    <a:pt x="146" y="82"/>
                  </a:lnTo>
                  <a:lnTo>
                    <a:pt x="144" y="73"/>
                  </a:lnTo>
                  <a:lnTo>
                    <a:pt x="143" y="63"/>
                  </a:lnTo>
                  <a:lnTo>
                    <a:pt x="142" y="54"/>
                  </a:lnTo>
                  <a:lnTo>
                    <a:pt x="143" y="44"/>
                  </a:lnTo>
                  <a:lnTo>
                    <a:pt x="143" y="39"/>
                  </a:lnTo>
                  <a:lnTo>
                    <a:pt x="144" y="35"/>
                  </a:lnTo>
                  <a:lnTo>
                    <a:pt x="146" y="31"/>
                  </a:lnTo>
                  <a:lnTo>
                    <a:pt x="147" y="26"/>
                  </a:lnTo>
                  <a:lnTo>
                    <a:pt x="150" y="22"/>
                  </a:lnTo>
                  <a:lnTo>
                    <a:pt x="155" y="16"/>
                  </a:lnTo>
                  <a:lnTo>
                    <a:pt x="159" y="12"/>
                  </a:lnTo>
                  <a:lnTo>
                    <a:pt x="163" y="9"/>
                  </a:lnTo>
                  <a:lnTo>
                    <a:pt x="169" y="4"/>
                  </a:lnTo>
                  <a:lnTo>
                    <a:pt x="175" y="3"/>
                  </a:lnTo>
                  <a:lnTo>
                    <a:pt x="181" y="0"/>
                  </a:lnTo>
                  <a:lnTo>
                    <a:pt x="188" y="0"/>
                  </a:lnTo>
                  <a:lnTo>
                    <a:pt x="196" y="0"/>
                  </a:lnTo>
                  <a:lnTo>
                    <a:pt x="203" y="2"/>
                  </a:lnTo>
                  <a:lnTo>
                    <a:pt x="210" y="4"/>
                  </a:lnTo>
                  <a:lnTo>
                    <a:pt x="216" y="7"/>
                  </a:lnTo>
                  <a:lnTo>
                    <a:pt x="222" y="12"/>
                  </a:lnTo>
                  <a:lnTo>
                    <a:pt x="228" y="18"/>
                  </a:lnTo>
                  <a:lnTo>
                    <a:pt x="232" y="23"/>
                  </a:lnTo>
                  <a:lnTo>
                    <a:pt x="236" y="29"/>
                  </a:lnTo>
                  <a:lnTo>
                    <a:pt x="241" y="37"/>
                  </a:lnTo>
                  <a:lnTo>
                    <a:pt x="244" y="45"/>
                  </a:lnTo>
                  <a:lnTo>
                    <a:pt x="245" y="53"/>
                  </a:lnTo>
                  <a:lnTo>
                    <a:pt x="245" y="63"/>
                  </a:lnTo>
                  <a:lnTo>
                    <a:pt x="245" y="69"/>
                  </a:lnTo>
                  <a:lnTo>
                    <a:pt x="244" y="74"/>
                  </a:lnTo>
                  <a:lnTo>
                    <a:pt x="244" y="82"/>
                  </a:lnTo>
                  <a:lnTo>
                    <a:pt x="242" y="88"/>
                  </a:lnTo>
                  <a:lnTo>
                    <a:pt x="241" y="91"/>
                  </a:lnTo>
                  <a:lnTo>
                    <a:pt x="239" y="92"/>
                  </a:lnTo>
                  <a:lnTo>
                    <a:pt x="238" y="95"/>
                  </a:lnTo>
                  <a:lnTo>
                    <a:pt x="236" y="96"/>
                  </a:lnTo>
                  <a:lnTo>
                    <a:pt x="235" y="98"/>
                  </a:lnTo>
                  <a:lnTo>
                    <a:pt x="232" y="99"/>
                  </a:lnTo>
                  <a:lnTo>
                    <a:pt x="231" y="101"/>
                  </a:lnTo>
                  <a:lnTo>
                    <a:pt x="228" y="102"/>
                  </a:lnTo>
                  <a:lnTo>
                    <a:pt x="226" y="108"/>
                  </a:lnTo>
                  <a:lnTo>
                    <a:pt x="226" y="114"/>
                  </a:lnTo>
                  <a:lnTo>
                    <a:pt x="226" y="120"/>
                  </a:lnTo>
                  <a:lnTo>
                    <a:pt x="228" y="126"/>
                  </a:lnTo>
                  <a:lnTo>
                    <a:pt x="232" y="126"/>
                  </a:lnTo>
                  <a:lnTo>
                    <a:pt x="238" y="127"/>
                  </a:lnTo>
                  <a:lnTo>
                    <a:pt x="244" y="127"/>
                  </a:lnTo>
                  <a:lnTo>
                    <a:pt x="250" y="128"/>
                  </a:lnTo>
                  <a:lnTo>
                    <a:pt x="255" y="128"/>
                  </a:lnTo>
                  <a:lnTo>
                    <a:pt x="261" y="130"/>
                  </a:lnTo>
                  <a:lnTo>
                    <a:pt x="267" y="130"/>
                  </a:lnTo>
                  <a:lnTo>
                    <a:pt x="273" y="131"/>
                  </a:lnTo>
                  <a:lnTo>
                    <a:pt x="277" y="131"/>
                  </a:lnTo>
                  <a:lnTo>
                    <a:pt x="279" y="133"/>
                  </a:lnTo>
                  <a:lnTo>
                    <a:pt x="282" y="134"/>
                  </a:lnTo>
                  <a:lnTo>
                    <a:pt x="286" y="134"/>
                  </a:lnTo>
                  <a:lnTo>
                    <a:pt x="288" y="137"/>
                  </a:lnTo>
                  <a:lnTo>
                    <a:pt x="291" y="137"/>
                  </a:lnTo>
                  <a:lnTo>
                    <a:pt x="293" y="140"/>
                  </a:lnTo>
                  <a:lnTo>
                    <a:pt x="296" y="142"/>
                  </a:lnTo>
                  <a:lnTo>
                    <a:pt x="299" y="145"/>
                  </a:lnTo>
                  <a:lnTo>
                    <a:pt x="302" y="147"/>
                  </a:lnTo>
                  <a:lnTo>
                    <a:pt x="305" y="150"/>
                  </a:lnTo>
                  <a:lnTo>
                    <a:pt x="310" y="153"/>
                  </a:lnTo>
                  <a:lnTo>
                    <a:pt x="312" y="158"/>
                  </a:lnTo>
                  <a:lnTo>
                    <a:pt x="315" y="161"/>
                  </a:lnTo>
                  <a:lnTo>
                    <a:pt x="318" y="165"/>
                  </a:lnTo>
                  <a:lnTo>
                    <a:pt x="321" y="168"/>
                  </a:lnTo>
                  <a:lnTo>
                    <a:pt x="324" y="171"/>
                  </a:lnTo>
                  <a:lnTo>
                    <a:pt x="326" y="174"/>
                  </a:lnTo>
                  <a:lnTo>
                    <a:pt x="328" y="177"/>
                  </a:lnTo>
                  <a:lnTo>
                    <a:pt x="331" y="180"/>
                  </a:lnTo>
                  <a:lnTo>
                    <a:pt x="359" y="210"/>
                  </a:lnTo>
                  <a:lnTo>
                    <a:pt x="362" y="215"/>
                  </a:lnTo>
                  <a:lnTo>
                    <a:pt x="365" y="216"/>
                  </a:lnTo>
                  <a:lnTo>
                    <a:pt x="365" y="218"/>
                  </a:lnTo>
                  <a:lnTo>
                    <a:pt x="368" y="223"/>
                  </a:lnTo>
                  <a:lnTo>
                    <a:pt x="371" y="226"/>
                  </a:lnTo>
                  <a:lnTo>
                    <a:pt x="374" y="228"/>
                  </a:lnTo>
                  <a:lnTo>
                    <a:pt x="375" y="228"/>
                  </a:lnTo>
                  <a:lnTo>
                    <a:pt x="377" y="231"/>
                  </a:lnTo>
                  <a:lnTo>
                    <a:pt x="380" y="231"/>
                  </a:lnTo>
                  <a:lnTo>
                    <a:pt x="381" y="234"/>
                  </a:lnTo>
                  <a:lnTo>
                    <a:pt x="383" y="235"/>
                  </a:lnTo>
                  <a:lnTo>
                    <a:pt x="384" y="238"/>
                  </a:lnTo>
                  <a:lnTo>
                    <a:pt x="383" y="291"/>
                  </a:lnTo>
                  <a:close/>
                </a:path>
              </a:pathLst>
            </a:custGeom>
            <a:solidFill>
              <a:srgbClr val="000000"/>
            </a:solidFill>
            <a:ln w="9525">
              <a:noFill/>
              <a:round/>
              <a:headEnd/>
              <a:tailEnd/>
            </a:ln>
          </p:spPr>
          <p:txBody>
            <a:bodyPr/>
            <a:lstStyle/>
            <a:p>
              <a:endParaRPr lang="en-US"/>
            </a:p>
          </p:txBody>
        </p:sp>
      </p:grpSp>
      <p:sp>
        <p:nvSpPr>
          <p:cNvPr id="69635" name="Text Box 6"/>
          <p:cNvSpPr txBox="1">
            <a:spLocks noChangeArrowheads="1"/>
          </p:cNvSpPr>
          <p:nvPr/>
        </p:nvSpPr>
        <p:spPr bwMode="auto">
          <a:xfrm>
            <a:off x="136525" y="1436688"/>
            <a:ext cx="2138363" cy="669925"/>
          </a:xfrm>
          <a:prstGeom prst="rect">
            <a:avLst/>
          </a:prstGeom>
          <a:noFill/>
          <a:ln w="9525">
            <a:noFill/>
            <a:miter lim="800000"/>
            <a:headEnd/>
            <a:tailEnd/>
          </a:ln>
        </p:spPr>
        <p:txBody>
          <a:bodyPr>
            <a:spAutoFit/>
          </a:bodyPr>
          <a:lstStyle/>
          <a:p>
            <a:pPr algn="ctr" eaLnBrk="0" hangingPunct="0"/>
            <a:r>
              <a:rPr lang="en-US" sz="1400" b="1"/>
              <a:t>Donor</a:t>
            </a:r>
          </a:p>
          <a:p>
            <a:pPr algn="ctr" eaLnBrk="0" hangingPunct="0"/>
            <a:r>
              <a:rPr lang="en-US" sz="1200" b="1"/>
              <a:t>Male, Age 70</a:t>
            </a:r>
          </a:p>
          <a:p>
            <a:pPr algn="ctr" eaLnBrk="0" hangingPunct="0"/>
            <a:r>
              <a:rPr lang="en-US" sz="1200" b="1"/>
              <a:t>Life Expectancy: 16.6 yrs</a:t>
            </a:r>
          </a:p>
        </p:txBody>
      </p:sp>
      <p:sp>
        <p:nvSpPr>
          <p:cNvPr id="93191" name="Text Box 7"/>
          <p:cNvSpPr txBox="1">
            <a:spLocks noChangeArrowheads="1"/>
          </p:cNvSpPr>
          <p:nvPr/>
        </p:nvSpPr>
        <p:spPr bwMode="auto">
          <a:xfrm>
            <a:off x="3700463" y="1654175"/>
            <a:ext cx="1593850" cy="650875"/>
          </a:xfrm>
          <a:prstGeom prst="rect">
            <a:avLst/>
          </a:prstGeom>
          <a:gradFill rotWithShape="1">
            <a:gsLst>
              <a:gs pos="0">
                <a:srgbClr val="58698A"/>
              </a:gs>
              <a:gs pos="100000">
                <a:srgbClr val="58698A">
                  <a:gamma/>
                  <a:shade val="46275"/>
                  <a:invGamma/>
                </a:srgbClr>
              </a:gs>
            </a:gsLst>
            <a:lin ang="5400000" scaled="1"/>
          </a:gradFill>
          <a:ln w="9525">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a:defRPr/>
            </a:pPr>
            <a:r>
              <a:rPr lang="en-US" b="1">
                <a:solidFill>
                  <a:schemeClr val="bg1"/>
                </a:solidFill>
              </a:rPr>
              <a:t>$50,000</a:t>
            </a:r>
          </a:p>
          <a:p>
            <a:pPr algn="ctr">
              <a:defRPr/>
            </a:pPr>
            <a:r>
              <a:rPr lang="en-US" b="1">
                <a:solidFill>
                  <a:schemeClr val="bg1"/>
                </a:solidFill>
              </a:rPr>
              <a:t>Gift</a:t>
            </a:r>
          </a:p>
        </p:txBody>
      </p:sp>
      <p:sp>
        <p:nvSpPr>
          <p:cNvPr id="69637" name="AutoShape 8"/>
          <p:cNvSpPr>
            <a:spLocks noChangeArrowheads="1"/>
          </p:cNvSpPr>
          <p:nvPr/>
        </p:nvSpPr>
        <p:spPr bwMode="auto">
          <a:xfrm>
            <a:off x="2435225" y="1720850"/>
            <a:ext cx="854075" cy="444500"/>
          </a:xfrm>
          <a:prstGeom prst="rightArrow">
            <a:avLst>
              <a:gd name="adj1" fmla="val 50000"/>
              <a:gd name="adj2" fmla="val 48036"/>
            </a:avLst>
          </a:prstGeom>
          <a:solidFill>
            <a:srgbClr val="800000"/>
          </a:solidFill>
          <a:ln w="9525">
            <a:solidFill>
              <a:schemeClr val="tx1"/>
            </a:solidFill>
            <a:miter lim="800000"/>
            <a:headEnd/>
            <a:tailEnd/>
          </a:ln>
        </p:spPr>
        <p:txBody>
          <a:bodyPr wrap="none" anchor="ctr"/>
          <a:lstStyle/>
          <a:p>
            <a:endParaRPr lang="en-US"/>
          </a:p>
        </p:txBody>
      </p:sp>
      <p:sp>
        <p:nvSpPr>
          <p:cNvPr id="69638" name="AutoShape 9"/>
          <p:cNvSpPr>
            <a:spLocks noChangeArrowheads="1"/>
          </p:cNvSpPr>
          <p:nvPr/>
        </p:nvSpPr>
        <p:spPr bwMode="auto">
          <a:xfrm>
            <a:off x="5507038" y="1719263"/>
            <a:ext cx="854075" cy="444500"/>
          </a:xfrm>
          <a:prstGeom prst="rightArrow">
            <a:avLst>
              <a:gd name="adj1" fmla="val 50000"/>
              <a:gd name="adj2" fmla="val 48036"/>
            </a:avLst>
          </a:prstGeom>
          <a:solidFill>
            <a:srgbClr val="800000"/>
          </a:solidFill>
          <a:ln w="9525">
            <a:solidFill>
              <a:schemeClr val="tx1"/>
            </a:solidFill>
            <a:miter lim="800000"/>
            <a:headEnd/>
            <a:tailEnd/>
          </a:ln>
        </p:spPr>
        <p:txBody>
          <a:bodyPr wrap="none" anchor="ctr"/>
          <a:lstStyle/>
          <a:p>
            <a:endParaRPr lang="en-US"/>
          </a:p>
        </p:txBody>
      </p:sp>
      <p:sp>
        <p:nvSpPr>
          <p:cNvPr id="93194" name="Text Box 10"/>
          <p:cNvSpPr txBox="1">
            <a:spLocks noChangeArrowheads="1"/>
          </p:cNvSpPr>
          <p:nvPr/>
        </p:nvSpPr>
        <p:spPr bwMode="auto">
          <a:xfrm>
            <a:off x="6854825" y="1654175"/>
            <a:ext cx="1674813" cy="650875"/>
          </a:xfrm>
          <a:prstGeom prst="rect">
            <a:avLst/>
          </a:prstGeom>
          <a:solidFill>
            <a:srgbClr val="336600"/>
          </a:solidFill>
          <a:ln w="9525">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a:defRPr/>
            </a:pPr>
            <a:r>
              <a:rPr lang="en-US" b="1">
                <a:solidFill>
                  <a:schemeClr val="bg1"/>
                </a:solidFill>
              </a:rPr>
              <a:t>$25,000</a:t>
            </a:r>
          </a:p>
          <a:p>
            <a:pPr algn="ctr">
              <a:defRPr/>
            </a:pPr>
            <a:r>
              <a:rPr lang="en-US" b="1">
                <a:solidFill>
                  <a:schemeClr val="bg1"/>
                </a:solidFill>
              </a:rPr>
              <a:t>Residuum</a:t>
            </a:r>
          </a:p>
        </p:txBody>
      </p:sp>
      <p:sp>
        <p:nvSpPr>
          <p:cNvPr id="69640" name="Text Box 11"/>
          <p:cNvSpPr txBox="1">
            <a:spLocks noChangeArrowheads="1"/>
          </p:cNvSpPr>
          <p:nvPr/>
        </p:nvSpPr>
        <p:spPr bwMode="auto">
          <a:xfrm>
            <a:off x="6791325" y="990600"/>
            <a:ext cx="1573213" cy="639763"/>
          </a:xfrm>
          <a:prstGeom prst="rect">
            <a:avLst/>
          </a:prstGeom>
          <a:noFill/>
          <a:ln w="9525">
            <a:noFill/>
            <a:miter lim="800000"/>
            <a:headEnd/>
            <a:tailEnd/>
          </a:ln>
        </p:spPr>
        <p:txBody>
          <a:bodyPr wrap="none">
            <a:spAutoFit/>
          </a:bodyPr>
          <a:lstStyle/>
          <a:p>
            <a:r>
              <a:rPr lang="en-US" sz="1200"/>
              <a:t>Higher if:</a:t>
            </a:r>
          </a:p>
          <a:p>
            <a:pPr>
              <a:buFontTx/>
              <a:buChar char="•"/>
            </a:pPr>
            <a:r>
              <a:rPr lang="en-US" sz="1200"/>
              <a:t> Donor dies sooner</a:t>
            </a:r>
          </a:p>
          <a:p>
            <a:pPr>
              <a:buFontTx/>
              <a:buChar char="•"/>
            </a:pPr>
            <a:r>
              <a:rPr lang="en-US" sz="1200"/>
              <a:t> Charity earns more</a:t>
            </a:r>
          </a:p>
        </p:txBody>
      </p:sp>
      <p:sp>
        <p:nvSpPr>
          <p:cNvPr id="69641" name="Text Box 12"/>
          <p:cNvSpPr txBox="1">
            <a:spLocks noChangeArrowheads="1"/>
          </p:cNvSpPr>
          <p:nvPr/>
        </p:nvSpPr>
        <p:spPr bwMode="auto">
          <a:xfrm>
            <a:off x="6823075" y="2408238"/>
            <a:ext cx="1503363" cy="639762"/>
          </a:xfrm>
          <a:prstGeom prst="rect">
            <a:avLst/>
          </a:prstGeom>
          <a:noFill/>
          <a:ln w="9525">
            <a:noFill/>
            <a:miter lim="800000"/>
            <a:headEnd/>
            <a:tailEnd/>
          </a:ln>
        </p:spPr>
        <p:txBody>
          <a:bodyPr wrap="none">
            <a:spAutoFit/>
          </a:bodyPr>
          <a:lstStyle/>
          <a:p>
            <a:r>
              <a:rPr lang="en-US" sz="1200"/>
              <a:t>Lower if:</a:t>
            </a:r>
          </a:p>
          <a:p>
            <a:pPr>
              <a:buFontTx/>
              <a:buChar char="•"/>
            </a:pPr>
            <a:r>
              <a:rPr lang="en-US" sz="1200"/>
              <a:t> Donor lives longer</a:t>
            </a:r>
          </a:p>
          <a:p>
            <a:pPr>
              <a:buFontTx/>
              <a:buChar char="•"/>
            </a:pPr>
            <a:r>
              <a:rPr lang="en-US" sz="1200"/>
              <a:t> Charity earns less</a:t>
            </a:r>
          </a:p>
        </p:txBody>
      </p:sp>
      <p:sp>
        <p:nvSpPr>
          <p:cNvPr id="69642" name="Line 13"/>
          <p:cNvSpPr>
            <a:spLocks noChangeShapeType="1"/>
          </p:cNvSpPr>
          <p:nvPr/>
        </p:nvSpPr>
        <p:spPr bwMode="auto">
          <a:xfrm>
            <a:off x="0" y="3351213"/>
            <a:ext cx="9144000" cy="12700"/>
          </a:xfrm>
          <a:prstGeom prst="line">
            <a:avLst/>
          </a:prstGeom>
          <a:noFill/>
          <a:ln w="41275">
            <a:solidFill>
              <a:schemeClr val="tx1"/>
            </a:solidFill>
            <a:round/>
            <a:headEnd/>
            <a:tailEnd/>
          </a:ln>
        </p:spPr>
        <p:txBody>
          <a:bodyPr/>
          <a:lstStyle/>
          <a:p>
            <a:endParaRPr lang="en-US"/>
          </a:p>
        </p:txBody>
      </p:sp>
      <p:sp>
        <p:nvSpPr>
          <p:cNvPr id="69643" name="AutoShape 14"/>
          <p:cNvSpPr>
            <a:spLocks noChangeArrowheads="1"/>
          </p:cNvSpPr>
          <p:nvPr/>
        </p:nvSpPr>
        <p:spPr bwMode="auto">
          <a:xfrm rot="-5400000">
            <a:off x="8240713" y="1236663"/>
            <a:ext cx="414337" cy="160337"/>
          </a:xfrm>
          <a:prstGeom prst="rightArrow">
            <a:avLst>
              <a:gd name="adj1" fmla="val 50000"/>
              <a:gd name="adj2" fmla="val 64604"/>
            </a:avLst>
          </a:prstGeom>
          <a:solidFill>
            <a:srgbClr val="800000"/>
          </a:solidFill>
          <a:ln w="9525">
            <a:solidFill>
              <a:schemeClr val="tx1"/>
            </a:solidFill>
            <a:miter lim="800000"/>
            <a:headEnd/>
            <a:tailEnd/>
          </a:ln>
        </p:spPr>
        <p:txBody>
          <a:bodyPr wrap="none" anchor="ctr"/>
          <a:lstStyle/>
          <a:p>
            <a:endParaRPr lang="en-US"/>
          </a:p>
        </p:txBody>
      </p:sp>
      <p:sp>
        <p:nvSpPr>
          <p:cNvPr id="69644" name="AutoShape 15"/>
          <p:cNvSpPr>
            <a:spLocks noChangeArrowheads="1"/>
          </p:cNvSpPr>
          <p:nvPr/>
        </p:nvSpPr>
        <p:spPr bwMode="auto">
          <a:xfrm rot="5400000">
            <a:off x="8231188" y="2674938"/>
            <a:ext cx="414337" cy="160337"/>
          </a:xfrm>
          <a:prstGeom prst="rightArrow">
            <a:avLst>
              <a:gd name="adj1" fmla="val 50000"/>
              <a:gd name="adj2" fmla="val 64604"/>
            </a:avLst>
          </a:prstGeom>
          <a:solidFill>
            <a:srgbClr val="800000"/>
          </a:solidFill>
          <a:ln w="9525">
            <a:solidFill>
              <a:schemeClr val="tx1"/>
            </a:solidFill>
            <a:miter lim="800000"/>
            <a:headEnd/>
            <a:tailEnd/>
          </a:ln>
        </p:spPr>
        <p:txBody>
          <a:bodyPr wrap="none" anchor="ctr"/>
          <a:lstStyle/>
          <a:p>
            <a:endParaRPr lang="en-US"/>
          </a:p>
        </p:txBody>
      </p:sp>
      <p:sp>
        <p:nvSpPr>
          <p:cNvPr id="69645" name="Text Box 16"/>
          <p:cNvSpPr txBox="1">
            <a:spLocks noChangeArrowheads="1"/>
          </p:cNvSpPr>
          <p:nvPr/>
        </p:nvSpPr>
        <p:spPr bwMode="auto">
          <a:xfrm>
            <a:off x="280988" y="919163"/>
            <a:ext cx="2368550" cy="366712"/>
          </a:xfrm>
          <a:prstGeom prst="rect">
            <a:avLst/>
          </a:prstGeom>
          <a:noFill/>
          <a:ln w="9525">
            <a:noFill/>
            <a:miter lim="800000"/>
            <a:headEnd/>
            <a:tailEnd/>
          </a:ln>
        </p:spPr>
        <p:txBody>
          <a:bodyPr wrap="none">
            <a:spAutoFit/>
          </a:bodyPr>
          <a:lstStyle/>
          <a:p>
            <a:r>
              <a:rPr lang="en-US"/>
              <a:t>Self Insured Scenario</a:t>
            </a:r>
          </a:p>
        </p:txBody>
      </p:sp>
      <p:sp>
        <p:nvSpPr>
          <p:cNvPr id="69646" name="Text Box 17"/>
          <p:cNvSpPr txBox="1">
            <a:spLocks noChangeArrowheads="1"/>
          </p:cNvSpPr>
          <p:nvPr/>
        </p:nvSpPr>
        <p:spPr bwMode="auto">
          <a:xfrm>
            <a:off x="296863" y="3457575"/>
            <a:ext cx="2432050" cy="366713"/>
          </a:xfrm>
          <a:prstGeom prst="rect">
            <a:avLst/>
          </a:prstGeom>
          <a:noFill/>
          <a:ln w="9525">
            <a:noFill/>
            <a:miter lim="800000"/>
            <a:headEnd/>
            <a:tailEnd/>
          </a:ln>
        </p:spPr>
        <p:txBody>
          <a:bodyPr wrap="none">
            <a:spAutoFit/>
          </a:bodyPr>
          <a:lstStyle/>
          <a:p>
            <a:r>
              <a:rPr lang="en-US"/>
              <a:t>Reinsurance Scenario</a:t>
            </a:r>
          </a:p>
        </p:txBody>
      </p:sp>
      <p:graphicFrame>
        <p:nvGraphicFramePr>
          <p:cNvPr id="93202" name="Group 18"/>
          <p:cNvGraphicFramePr>
            <a:graphicFrameLocks noGrp="1"/>
          </p:cNvGraphicFramePr>
          <p:nvPr>
            <p:ph idx="1"/>
          </p:nvPr>
        </p:nvGraphicFramePr>
        <p:xfrm>
          <a:off x="3173413" y="4003675"/>
          <a:ext cx="4770437" cy="1684021"/>
        </p:xfrm>
        <a:graphic>
          <a:graphicData uri="http://schemas.openxmlformats.org/drawingml/2006/table">
            <a:tbl>
              <a:tblPr/>
              <a:tblGrid>
                <a:gridCol w="1479550"/>
                <a:gridCol w="1597025"/>
                <a:gridCol w="1693862"/>
              </a:tblGrid>
              <a:tr h="331788">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bg1"/>
                          </a:solidFill>
                          <a:effectLst/>
                          <a:latin typeface="Arial" charset="0"/>
                        </a:rPr>
                        <a:t>Upfront Residuum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58698A"/>
                        </a:gs>
                        <a:gs pos="100000">
                          <a:srgbClr val="58698A">
                            <a:gamma/>
                            <a:shade val="46275"/>
                            <a:invGamma/>
                          </a:srgb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bg1"/>
                          </a:solidFill>
                          <a:effectLst/>
                          <a:latin typeface="Arial" charset="0"/>
                        </a:rPr>
                        <a:t>Earned</a:t>
                      </a:r>
                      <a:br>
                        <a:rPr kumimoji="0" lang="en-US" sz="1600" b="1" i="0" u="none" strike="noStrike" cap="none" normalizeH="0" baseline="0" smtClean="0">
                          <a:ln>
                            <a:noFill/>
                          </a:ln>
                          <a:solidFill>
                            <a:schemeClr val="bg1"/>
                          </a:solidFill>
                          <a:effectLst/>
                          <a:latin typeface="Arial" charset="0"/>
                        </a:rPr>
                      </a:br>
                      <a:r>
                        <a:rPr kumimoji="0" lang="en-US" sz="1600" b="1" i="0" u="none" strike="noStrike" cap="none" normalizeH="0" baseline="0" smtClean="0">
                          <a:ln>
                            <a:noFill/>
                          </a:ln>
                          <a:solidFill>
                            <a:schemeClr val="bg1"/>
                          </a:solidFill>
                          <a:effectLst/>
                          <a:latin typeface="Arial" charset="0"/>
                        </a:rPr>
                        <a:t>Rate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58698A"/>
                        </a:gs>
                        <a:gs pos="100000">
                          <a:srgbClr val="58698A">
                            <a:gamma/>
                            <a:shade val="46275"/>
                            <a:invGamma/>
                          </a:srgb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bg1"/>
                          </a:solidFill>
                          <a:effectLst/>
                          <a:latin typeface="Arial" charset="0"/>
                        </a:rPr>
                        <a:t>Balance at Life Expectancy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58698A"/>
                        </a:gs>
                        <a:gs pos="100000">
                          <a:srgbClr val="58698A">
                            <a:gamma/>
                            <a:shade val="46275"/>
                            <a:invGamma/>
                          </a:srgbClr>
                        </a:gs>
                      </a:gsLst>
                      <a:lin ang="5400000" scaled="1"/>
                    </a:grad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   $19,950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    $25,000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   $19,950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3.00%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    $32,500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88">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   $19,950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6.00%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    $52,504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9669" name="Text Box 40"/>
          <p:cNvSpPr txBox="1">
            <a:spLocks noChangeArrowheads="1"/>
          </p:cNvSpPr>
          <p:nvPr/>
        </p:nvSpPr>
        <p:spPr bwMode="auto">
          <a:xfrm>
            <a:off x="382588" y="4652963"/>
            <a:ext cx="1722437" cy="730250"/>
          </a:xfrm>
          <a:prstGeom prst="rect">
            <a:avLst/>
          </a:prstGeom>
          <a:noFill/>
          <a:ln w="9525">
            <a:noFill/>
            <a:miter lim="800000"/>
            <a:headEnd/>
            <a:tailEnd/>
          </a:ln>
        </p:spPr>
        <p:txBody>
          <a:bodyPr wrap="none">
            <a:spAutoFit/>
          </a:bodyPr>
          <a:lstStyle/>
          <a:p>
            <a:pPr algn="ctr"/>
            <a:r>
              <a:rPr lang="en-US" sz="1400"/>
              <a:t>Reinvest Residuum</a:t>
            </a:r>
            <a:br>
              <a:rPr lang="en-US" sz="1400"/>
            </a:br>
            <a:r>
              <a:rPr lang="en-US" sz="1400"/>
              <a:t>with balance at</a:t>
            </a:r>
          </a:p>
          <a:p>
            <a:pPr algn="ctr"/>
            <a:r>
              <a:rPr lang="en-US" sz="1400"/>
              <a:t>life expectancy</a:t>
            </a:r>
          </a:p>
        </p:txBody>
      </p:sp>
      <p:sp>
        <p:nvSpPr>
          <p:cNvPr id="69670" name="AutoShape 41"/>
          <p:cNvSpPr>
            <a:spLocks noChangeArrowheads="1"/>
          </p:cNvSpPr>
          <p:nvPr/>
        </p:nvSpPr>
        <p:spPr bwMode="auto">
          <a:xfrm>
            <a:off x="2157413" y="4805363"/>
            <a:ext cx="854075" cy="444500"/>
          </a:xfrm>
          <a:prstGeom prst="rightArrow">
            <a:avLst>
              <a:gd name="adj1" fmla="val 50000"/>
              <a:gd name="adj2" fmla="val 48036"/>
            </a:avLst>
          </a:prstGeom>
          <a:solidFill>
            <a:srgbClr val="800000"/>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266700" y="196850"/>
            <a:ext cx="7772400" cy="641350"/>
          </a:xfrm>
        </p:spPr>
        <p:txBody>
          <a:bodyPr/>
          <a:lstStyle/>
          <a:p>
            <a:pPr eaLnBrk="1" hangingPunct="1"/>
            <a:r>
              <a:rPr lang="en-US" smtClean="0"/>
              <a:t>New York Reinsurance Regulations</a:t>
            </a:r>
          </a:p>
        </p:txBody>
      </p:sp>
      <p:sp>
        <p:nvSpPr>
          <p:cNvPr id="71682" name="Rectangle 3"/>
          <p:cNvSpPr>
            <a:spLocks noChangeArrowheads="1"/>
          </p:cNvSpPr>
          <p:nvPr/>
        </p:nvSpPr>
        <p:spPr bwMode="auto">
          <a:xfrm>
            <a:off x="6513513" y="1739900"/>
            <a:ext cx="1511300" cy="1711325"/>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71683" name="Rectangle 4"/>
          <p:cNvSpPr>
            <a:spLocks noChangeArrowheads="1"/>
          </p:cNvSpPr>
          <p:nvPr/>
        </p:nvSpPr>
        <p:spPr bwMode="auto">
          <a:xfrm>
            <a:off x="6419850" y="1808163"/>
            <a:ext cx="1511300" cy="1711325"/>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71684" name="Rectangle 5"/>
          <p:cNvSpPr>
            <a:spLocks noChangeArrowheads="1"/>
          </p:cNvSpPr>
          <p:nvPr/>
        </p:nvSpPr>
        <p:spPr bwMode="auto">
          <a:xfrm>
            <a:off x="6329363" y="1893888"/>
            <a:ext cx="1511300" cy="1668462"/>
          </a:xfrm>
          <a:prstGeom prst="rect">
            <a:avLst/>
          </a:prstGeom>
          <a:gradFill rotWithShape="1">
            <a:gsLst>
              <a:gs pos="0">
                <a:srgbClr val="336600"/>
              </a:gs>
              <a:gs pos="100000">
                <a:srgbClr val="182F00"/>
              </a:gs>
            </a:gsLst>
            <a:lin ang="5400000" scaled="1"/>
          </a:gradFill>
          <a:ln w="9525">
            <a:solidFill>
              <a:schemeClr val="tx1"/>
            </a:solidFill>
            <a:miter lim="800000"/>
            <a:headEnd/>
            <a:tailEnd/>
          </a:ln>
        </p:spPr>
        <p:txBody>
          <a:bodyPr wrap="none" anchor="ctr"/>
          <a:lstStyle/>
          <a:p>
            <a:pPr algn="ctr"/>
            <a:endParaRPr lang="en-US"/>
          </a:p>
        </p:txBody>
      </p:sp>
      <p:sp>
        <p:nvSpPr>
          <p:cNvPr id="71685" name="Text Box 6"/>
          <p:cNvSpPr txBox="1">
            <a:spLocks noChangeArrowheads="1"/>
          </p:cNvSpPr>
          <p:nvPr/>
        </p:nvSpPr>
        <p:spPr bwMode="auto">
          <a:xfrm>
            <a:off x="6365875" y="2003425"/>
            <a:ext cx="1400175" cy="827088"/>
          </a:xfrm>
          <a:prstGeom prst="rect">
            <a:avLst/>
          </a:prstGeom>
          <a:noFill/>
          <a:ln w="9525">
            <a:noFill/>
            <a:miter lim="800000"/>
            <a:headEnd/>
            <a:tailEnd/>
          </a:ln>
        </p:spPr>
        <p:txBody>
          <a:bodyPr wrap="none">
            <a:spAutoFit/>
          </a:bodyPr>
          <a:lstStyle/>
          <a:p>
            <a:pPr algn="ctr"/>
            <a:endParaRPr lang="en-US" sz="1600" b="1"/>
          </a:p>
          <a:p>
            <a:pPr algn="ctr"/>
            <a:r>
              <a:rPr lang="en-US" sz="1600" b="1">
                <a:solidFill>
                  <a:schemeClr val="bg1"/>
                </a:solidFill>
              </a:rPr>
              <a:t>Reinsurance</a:t>
            </a:r>
            <a:br>
              <a:rPr lang="en-US" sz="1600" b="1">
                <a:solidFill>
                  <a:schemeClr val="bg1"/>
                </a:solidFill>
              </a:rPr>
            </a:br>
            <a:r>
              <a:rPr lang="en-US" sz="1600" b="1">
                <a:solidFill>
                  <a:schemeClr val="bg1"/>
                </a:solidFill>
              </a:rPr>
              <a:t>Treaty</a:t>
            </a:r>
          </a:p>
        </p:txBody>
      </p:sp>
      <p:pic>
        <p:nvPicPr>
          <p:cNvPr id="71686" name="Picture 7" descr="5112225-504x756"/>
          <p:cNvPicPr>
            <a:picLocks noChangeAspect="1" noChangeArrowheads="1"/>
          </p:cNvPicPr>
          <p:nvPr/>
        </p:nvPicPr>
        <p:blipFill>
          <a:blip r:embed="rId3" cstate="print"/>
          <a:srcRect/>
          <a:stretch>
            <a:fillRect/>
          </a:stretch>
        </p:blipFill>
        <p:spPr bwMode="auto">
          <a:xfrm>
            <a:off x="955675" y="1749425"/>
            <a:ext cx="2755900" cy="1836738"/>
          </a:xfrm>
          <a:prstGeom prst="rect">
            <a:avLst/>
          </a:prstGeom>
          <a:noFill/>
          <a:ln w="9525">
            <a:solidFill>
              <a:srgbClr val="EAEAEA"/>
            </a:solidFill>
            <a:miter lim="800000"/>
            <a:headEnd/>
            <a:tailEnd/>
          </a:ln>
        </p:spPr>
      </p:pic>
      <p:sp>
        <p:nvSpPr>
          <p:cNvPr id="71687" name="AutoShape 8"/>
          <p:cNvSpPr>
            <a:spLocks noChangeArrowheads="1"/>
          </p:cNvSpPr>
          <p:nvPr/>
        </p:nvSpPr>
        <p:spPr bwMode="auto">
          <a:xfrm>
            <a:off x="4451350" y="5703888"/>
            <a:ext cx="854075" cy="444500"/>
          </a:xfrm>
          <a:prstGeom prst="rightArrow">
            <a:avLst>
              <a:gd name="adj1" fmla="val 50000"/>
              <a:gd name="adj2" fmla="val 48036"/>
            </a:avLst>
          </a:prstGeom>
          <a:solidFill>
            <a:srgbClr val="800000"/>
          </a:solidFill>
          <a:ln w="9525">
            <a:solidFill>
              <a:schemeClr val="tx1"/>
            </a:solidFill>
            <a:miter lim="800000"/>
            <a:headEnd/>
            <a:tailEnd/>
          </a:ln>
        </p:spPr>
        <p:txBody>
          <a:bodyPr wrap="none" anchor="ctr"/>
          <a:lstStyle/>
          <a:p>
            <a:endParaRPr lang="en-US"/>
          </a:p>
        </p:txBody>
      </p:sp>
      <p:sp>
        <p:nvSpPr>
          <p:cNvPr id="71688" name="Text Box 9"/>
          <p:cNvSpPr txBox="1">
            <a:spLocks noChangeArrowheads="1"/>
          </p:cNvSpPr>
          <p:nvPr/>
        </p:nvSpPr>
        <p:spPr bwMode="auto">
          <a:xfrm>
            <a:off x="2832100" y="6297613"/>
            <a:ext cx="3887788" cy="336550"/>
          </a:xfrm>
          <a:prstGeom prst="rect">
            <a:avLst/>
          </a:prstGeom>
          <a:noFill/>
          <a:ln w="9525">
            <a:noFill/>
            <a:miter lim="800000"/>
            <a:headEnd/>
            <a:tailEnd/>
          </a:ln>
        </p:spPr>
        <p:txBody>
          <a:bodyPr wrap="none">
            <a:spAutoFit/>
          </a:bodyPr>
          <a:lstStyle/>
          <a:p>
            <a:r>
              <a:rPr lang="en-US" sz="1600" b="1"/>
              <a:t>Reserve reduction for reinsured CGAs</a:t>
            </a:r>
          </a:p>
        </p:txBody>
      </p:sp>
      <p:sp>
        <p:nvSpPr>
          <p:cNvPr id="71689" name="Text Box 10"/>
          <p:cNvSpPr txBox="1">
            <a:spLocks noChangeArrowheads="1"/>
          </p:cNvSpPr>
          <p:nvPr/>
        </p:nvSpPr>
        <p:spPr bwMode="auto">
          <a:xfrm>
            <a:off x="287338" y="1041400"/>
            <a:ext cx="1492250" cy="366713"/>
          </a:xfrm>
          <a:prstGeom prst="rect">
            <a:avLst/>
          </a:prstGeom>
          <a:noFill/>
          <a:ln w="9525">
            <a:noFill/>
            <a:miter lim="800000"/>
            <a:headEnd/>
            <a:tailEnd/>
          </a:ln>
        </p:spPr>
        <p:txBody>
          <a:bodyPr wrap="none">
            <a:spAutoFit/>
          </a:bodyPr>
          <a:lstStyle/>
          <a:p>
            <a:r>
              <a:rPr lang="en-US" b="1"/>
              <a:t>Three Keys:</a:t>
            </a:r>
          </a:p>
        </p:txBody>
      </p:sp>
      <p:sp>
        <p:nvSpPr>
          <p:cNvPr id="71690" name="Text Box 11"/>
          <p:cNvSpPr txBox="1">
            <a:spLocks noChangeArrowheads="1"/>
          </p:cNvSpPr>
          <p:nvPr/>
        </p:nvSpPr>
        <p:spPr bwMode="auto">
          <a:xfrm>
            <a:off x="590550" y="3711575"/>
            <a:ext cx="3462338" cy="581025"/>
          </a:xfrm>
          <a:prstGeom prst="rect">
            <a:avLst/>
          </a:prstGeom>
          <a:noFill/>
          <a:ln w="9525">
            <a:noFill/>
            <a:miter lim="800000"/>
            <a:headEnd/>
            <a:tailEnd/>
          </a:ln>
        </p:spPr>
        <p:txBody>
          <a:bodyPr wrap="none">
            <a:spAutoFit/>
          </a:bodyPr>
          <a:lstStyle/>
          <a:p>
            <a:pPr algn="ctr"/>
            <a:r>
              <a:rPr lang="en-US" sz="1600" b="1"/>
              <a:t>Must reinsure with NY authorized </a:t>
            </a:r>
          </a:p>
          <a:p>
            <a:pPr algn="ctr"/>
            <a:r>
              <a:rPr lang="en-US" sz="1600" b="1"/>
              <a:t>life company</a:t>
            </a:r>
          </a:p>
        </p:txBody>
      </p:sp>
      <p:sp>
        <p:nvSpPr>
          <p:cNvPr id="71691" name="Text Box 12"/>
          <p:cNvSpPr txBox="1">
            <a:spLocks noChangeArrowheads="1"/>
          </p:cNvSpPr>
          <p:nvPr/>
        </p:nvSpPr>
        <p:spPr bwMode="auto">
          <a:xfrm>
            <a:off x="5475288" y="3698875"/>
            <a:ext cx="3562350" cy="581025"/>
          </a:xfrm>
          <a:prstGeom prst="rect">
            <a:avLst/>
          </a:prstGeom>
          <a:noFill/>
          <a:ln w="9525">
            <a:noFill/>
            <a:miter lim="800000"/>
            <a:headEnd/>
            <a:tailEnd/>
          </a:ln>
        </p:spPr>
        <p:txBody>
          <a:bodyPr wrap="none">
            <a:spAutoFit/>
          </a:bodyPr>
          <a:lstStyle/>
          <a:p>
            <a:pPr algn="ctr"/>
            <a:r>
              <a:rPr lang="en-US" sz="1600" b="1"/>
              <a:t>Valid reinsurance agreement only -</a:t>
            </a:r>
            <a:br>
              <a:rPr lang="en-US" sz="1600" b="1"/>
            </a:br>
            <a:r>
              <a:rPr lang="en-US" sz="1600" b="1"/>
              <a:t>Not typical annuity contract</a:t>
            </a:r>
          </a:p>
        </p:txBody>
      </p:sp>
      <p:sp>
        <p:nvSpPr>
          <p:cNvPr id="71692" name="AutoShape 13"/>
          <p:cNvSpPr>
            <a:spLocks noChangeArrowheads="1"/>
          </p:cNvSpPr>
          <p:nvPr/>
        </p:nvSpPr>
        <p:spPr bwMode="auto">
          <a:xfrm>
            <a:off x="2625725" y="4540250"/>
            <a:ext cx="1392238" cy="1784350"/>
          </a:xfrm>
          <a:prstGeom prst="can">
            <a:avLst>
              <a:gd name="adj" fmla="val 32041"/>
            </a:avLst>
          </a:prstGeom>
          <a:gradFill rotWithShape="1">
            <a:gsLst>
              <a:gs pos="0">
                <a:srgbClr val="58698A"/>
              </a:gs>
              <a:gs pos="100000">
                <a:srgbClr val="293140"/>
              </a:gs>
            </a:gsLst>
            <a:lin ang="5400000" scaled="1"/>
          </a:gradFill>
          <a:ln w="9525">
            <a:solidFill>
              <a:schemeClr val="tx1"/>
            </a:solidFill>
            <a:round/>
            <a:headEnd/>
            <a:tailEnd/>
          </a:ln>
        </p:spPr>
        <p:txBody>
          <a:bodyPr wrap="none" anchor="ctr"/>
          <a:lstStyle/>
          <a:p>
            <a:endParaRPr lang="en-US"/>
          </a:p>
        </p:txBody>
      </p:sp>
      <p:sp>
        <p:nvSpPr>
          <p:cNvPr id="71693" name="Text Box 14"/>
          <p:cNvSpPr txBox="1">
            <a:spLocks noChangeArrowheads="1"/>
          </p:cNvSpPr>
          <p:nvPr/>
        </p:nvSpPr>
        <p:spPr bwMode="auto">
          <a:xfrm>
            <a:off x="2711450" y="5492750"/>
            <a:ext cx="1247775" cy="730250"/>
          </a:xfrm>
          <a:prstGeom prst="rect">
            <a:avLst/>
          </a:prstGeom>
          <a:noFill/>
          <a:ln w="9525">
            <a:noFill/>
            <a:miter lim="800000"/>
            <a:headEnd/>
            <a:tailEnd/>
          </a:ln>
        </p:spPr>
        <p:txBody>
          <a:bodyPr wrap="none">
            <a:spAutoFit/>
          </a:bodyPr>
          <a:lstStyle/>
          <a:p>
            <a:pPr algn="ctr"/>
            <a:endParaRPr lang="en-US" sz="1400" b="1">
              <a:solidFill>
                <a:schemeClr val="bg1"/>
              </a:solidFill>
            </a:endParaRPr>
          </a:p>
          <a:p>
            <a:pPr algn="ctr"/>
            <a:r>
              <a:rPr lang="en-US" sz="1400" b="1">
                <a:solidFill>
                  <a:schemeClr val="bg1"/>
                </a:solidFill>
              </a:rPr>
              <a:t>Without</a:t>
            </a:r>
          </a:p>
          <a:p>
            <a:pPr algn="ctr"/>
            <a:r>
              <a:rPr lang="en-US" sz="1400" b="1">
                <a:solidFill>
                  <a:schemeClr val="bg1"/>
                </a:solidFill>
              </a:rPr>
              <a:t>Reinsurance</a:t>
            </a:r>
          </a:p>
        </p:txBody>
      </p:sp>
      <p:sp>
        <p:nvSpPr>
          <p:cNvPr id="71694" name="AutoShape 15"/>
          <p:cNvSpPr>
            <a:spLocks noChangeArrowheads="1"/>
          </p:cNvSpPr>
          <p:nvPr/>
        </p:nvSpPr>
        <p:spPr bwMode="auto">
          <a:xfrm>
            <a:off x="5621338" y="5584825"/>
            <a:ext cx="1392237" cy="755650"/>
          </a:xfrm>
          <a:prstGeom prst="can">
            <a:avLst>
              <a:gd name="adj" fmla="val 25000"/>
            </a:avLst>
          </a:prstGeom>
          <a:gradFill rotWithShape="1">
            <a:gsLst>
              <a:gs pos="0">
                <a:srgbClr val="58698A"/>
              </a:gs>
              <a:gs pos="100000">
                <a:srgbClr val="293140"/>
              </a:gs>
            </a:gsLst>
            <a:lin ang="5400000" scaled="1"/>
          </a:gradFill>
          <a:ln w="9525">
            <a:solidFill>
              <a:schemeClr val="tx1"/>
            </a:solidFill>
            <a:round/>
            <a:headEnd/>
            <a:tailEnd/>
          </a:ln>
        </p:spPr>
        <p:txBody>
          <a:bodyPr wrap="none" anchor="ctr"/>
          <a:lstStyle/>
          <a:p>
            <a:endParaRPr lang="en-US"/>
          </a:p>
        </p:txBody>
      </p:sp>
      <p:sp>
        <p:nvSpPr>
          <p:cNvPr id="71695" name="Text Box 16"/>
          <p:cNvSpPr txBox="1">
            <a:spLocks noChangeArrowheads="1"/>
          </p:cNvSpPr>
          <p:nvPr/>
        </p:nvSpPr>
        <p:spPr bwMode="auto">
          <a:xfrm>
            <a:off x="5692775" y="5551488"/>
            <a:ext cx="1247775" cy="730250"/>
          </a:xfrm>
          <a:prstGeom prst="rect">
            <a:avLst/>
          </a:prstGeom>
          <a:noFill/>
          <a:ln w="9525">
            <a:noFill/>
            <a:miter lim="800000"/>
            <a:headEnd/>
            <a:tailEnd/>
          </a:ln>
        </p:spPr>
        <p:txBody>
          <a:bodyPr wrap="none">
            <a:spAutoFit/>
          </a:bodyPr>
          <a:lstStyle/>
          <a:p>
            <a:pPr algn="ctr"/>
            <a:endParaRPr lang="en-US" sz="1400" b="1">
              <a:solidFill>
                <a:schemeClr val="bg1"/>
              </a:solidFill>
            </a:endParaRPr>
          </a:p>
          <a:p>
            <a:pPr algn="ctr"/>
            <a:r>
              <a:rPr lang="en-US" sz="1400" b="1">
                <a:solidFill>
                  <a:schemeClr val="bg1"/>
                </a:solidFill>
              </a:rPr>
              <a:t>WITH</a:t>
            </a:r>
          </a:p>
          <a:p>
            <a:pPr algn="ctr"/>
            <a:r>
              <a:rPr lang="en-US" sz="1400" b="1">
                <a:solidFill>
                  <a:schemeClr val="bg1"/>
                </a:solidFill>
              </a:rPr>
              <a:t>Reinsurance</a:t>
            </a:r>
          </a:p>
        </p:txBody>
      </p:sp>
      <p:sp>
        <p:nvSpPr>
          <p:cNvPr id="71696" name="Text Box 17"/>
          <p:cNvSpPr txBox="1">
            <a:spLocks noChangeArrowheads="1"/>
          </p:cNvSpPr>
          <p:nvPr/>
        </p:nvSpPr>
        <p:spPr bwMode="auto">
          <a:xfrm>
            <a:off x="4219575" y="4370388"/>
            <a:ext cx="1085850" cy="581025"/>
          </a:xfrm>
          <a:prstGeom prst="rect">
            <a:avLst/>
          </a:prstGeom>
          <a:noFill/>
          <a:ln w="9525">
            <a:noFill/>
            <a:miter lim="800000"/>
            <a:headEnd/>
            <a:tailEnd/>
          </a:ln>
        </p:spPr>
        <p:txBody>
          <a:bodyPr wrap="none">
            <a:spAutoFit/>
          </a:bodyPr>
          <a:lstStyle/>
          <a:p>
            <a:r>
              <a:rPr lang="en-US" sz="1600" b="1"/>
              <a:t>Required</a:t>
            </a:r>
          </a:p>
          <a:p>
            <a:r>
              <a:rPr lang="en-US" sz="1600" b="1"/>
              <a:t>Reserves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481013" y="111125"/>
            <a:ext cx="7772400" cy="641350"/>
          </a:xfrm>
        </p:spPr>
        <p:txBody>
          <a:bodyPr/>
          <a:lstStyle/>
          <a:p>
            <a:pPr eaLnBrk="1" hangingPunct="1"/>
            <a:r>
              <a:rPr lang="en-US" smtClean="0"/>
              <a:t>Last Things to Note</a:t>
            </a:r>
          </a:p>
        </p:txBody>
      </p:sp>
      <p:sp>
        <p:nvSpPr>
          <p:cNvPr id="73730" name="Rectangle 3"/>
          <p:cNvSpPr>
            <a:spLocks noGrp="1" noChangeArrowheads="1"/>
          </p:cNvSpPr>
          <p:nvPr>
            <p:ph type="body" idx="1"/>
          </p:nvPr>
        </p:nvSpPr>
        <p:spPr>
          <a:xfrm>
            <a:off x="422275" y="1579563"/>
            <a:ext cx="7772400" cy="4497387"/>
          </a:xfrm>
        </p:spPr>
        <p:txBody>
          <a:bodyPr/>
          <a:lstStyle/>
          <a:p>
            <a:pPr eaLnBrk="1" hangingPunct="1">
              <a:spcBef>
                <a:spcPct val="0"/>
              </a:spcBef>
            </a:pPr>
            <a:r>
              <a:rPr lang="en-US" sz="1600" b="1" smtClean="0"/>
              <a:t>Structure Flexibility</a:t>
            </a:r>
          </a:p>
          <a:p>
            <a:pPr lvl="1" eaLnBrk="1" hangingPunct="1"/>
            <a:r>
              <a:rPr lang="en-US" sz="1600" smtClean="0"/>
              <a:t>Selective reinsurance (gift size, gender, age)</a:t>
            </a:r>
          </a:p>
          <a:p>
            <a:pPr lvl="1" eaLnBrk="1" hangingPunct="1"/>
            <a:r>
              <a:rPr lang="en-US" sz="1600" smtClean="0"/>
              <a:t>Existing versus future on-going purchases</a:t>
            </a:r>
          </a:p>
          <a:p>
            <a:pPr lvl="1" eaLnBrk="1" hangingPunct="1"/>
            <a:endParaRPr lang="en-US" sz="1600" b="1" smtClean="0"/>
          </a:p>
          <a:p>
            <a:pPr eaLnBrk="1" hangingPunct="1">
              <a:spcBef>
                <a:spcPct val="0"/>
              </a:spcBef>
            </a:pPr>
            <a:r>
              <a:rPr lang="en-US" sz="1600" b="1" smtClean="0"/>
              <a:t>Administration</a:t>
            </a:r>
          </a:p>
          <a:p>
            <a:pPr lvl="1" eaLnBrk="1" hangingPunct="1"/>
            <a:r>
              <a:rPr lang="en-US" sz="1600" smtClean="0"/>
              <a:t>Bulk payment arrangements</a:t>
            </a:r>
          </a:p>
          <a:p>
            <a:pPr lvl="1" eaLnBrk="1" hangingPunct="1"/>
            <a:r>
              <a:rPr lang="en-US" sz="1600" smtClean="0"/>
              <a:t>Tax Reporting</a:t>
            </a:r>
          </a:p>
          <a:p>
            <a:pPr lvl="1" eaLnBrk="1" hangingPunct="1"/>
            <a:endParaRPr lang="en-US" sz="1600" smtClean="0"/>
          </a:p>
          <a:p>
            <a:pPr eaLnBrk="1" hangingPunct="1">
              <a:spcBef>
                <a:spcPct val="0"/>
              </a:spcBef>
            </a:pPr>
            <a:r>
              <a:rPr lang="en-US" sz="1600" b="1" smtClean="0"/>
              <a:t>Participant disclosure</a:t>
            </a:r>
          </a:p>
          <a:p>
            <a:pPr lvl="1" eaLnBrk="1" hangingPunct="1"/>
            <a:r>
              <a:rPr lang="en-US" sz="1600" smtClean="0"/>
              <a:t>Not legally required, but recommended</a:t>
            </a:r>
          </a:p>
          <a:p>
            <a:pPr lvl="1" eaLnBrk="1" hangingPunct="1"/>
            <a:endParaRPr lang="en-US" sz="1600" smtClean="0"/>
          </a:p>
          <a:p>
            <a:pPr lvl="1" eaLnBrk="1" hangingPunct="1">
              <a:lnSpc>
                <a:spcPct val="150000"/>
              </a:lnSpc>
            </a:pPr>
            <a:endParaRPr lang="en-US" sz="1600" smtClean="0"/>
          </a:p>
        </p:txBody>
      </p:sp>
      <p:pic>
        <p:nvPicPr>
          <p:cNvPr id="73731" name="Picture 4" descr="5197495-504x756"/>
          <p:cNvPicPr>
            <a:picLocks noChangeAspect="1" noChangeArrowheads="1"/>
          </p:cNvPicPr>
          <p:nvPr/>
        </p:nvPicPr>
        <p:blipFill>
          <a:blip r:embed="rId3" cstate="print"/>
          <a:srcRect l="10796" r="12387"/>
          <a:stretch>
            <a:fillRect/>
          </a:stretch>
        </p:blipFill>
        <p:spPr bwMode="auto">
          <a:xfrm>
            <a:off x="5224463" y="2741613"/>
            <a:ext cx="3455987" cy="3000375"/>
          </a:xfrm>
          <a:prstGeom prst="rect">
            <a:avLst/>
          </a:prstGeom>
          <a:solidFill>
            <a:schemeClr val="bg1"/>
          </a:solidFill>
          <a:ln w="12700" algn="ctr">
            <a:solidFill>
              <a:srgbClr val="C0C0C0"/>
            </a:solid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469900" y="215900"/>
            <a:ext cx="3387725" cy="427038"/>
          </a:xfrm>
        </p:spPr>
        <p:txBody>
          <a:bodyPr/>
          <a:lstStyle/>
          <a:p>
            <a:pPr eaLnBrk="1" hangingPunct="1"/>
            <a:r>
              <a:rPr lang="en-US" smtClean="0"/>
              <a:t>Summary</a:t>
            </a:r>
          </a:p>
        </p:txBody>
      </p:sp>
      <p:sp>
        <p:nvSpPr>
          <p:cNvPr id="75778" name="Rectangle 3"/>
          <p:cNvSpPr>
            <a:spLocks noGrp="1" noChangeArrowheads="1"/>
          </p:cNvSpPr>
          <p:nvPr>
            <p:ph type="body" idx="1"/>
          </p:nvPr>
        </p:nvSpPr>
        <p:spPr>
          <a:xfrm>
            <a:off x="544513" y="1290638"/>
            <a:ext cx="8089900" cy="3886200"/>
          </a:xfrm>
        </p:spPr>
        <p:txBody>
          <a:bodyPr/>
          <a:lstStyle/>
          <a:p>
            <a:pPr eaLnBrk="1" hangingPunct="1">
              <a:lnSpc>
                <a:spcPct val="180000"/>
              </a:lnSpc>
              <a:spcBef>
                <a:spcPct val="40000"/>
              </a:spcBef>
            </a:pPr>
            <a:r>
              <a:rPr lang="en-US" sz="1600" smtClean="0"/>
              <a:t>Leverages an insurer’s asset/liability management expertise</a:t>
            </a:r>
          </a:p>
          <a:p>
            <a:pPr eaLnBrk="1" hangingPunct="1">
              <a:lnSpc>
                <a:spcPct val="180000"/>
              </a:lnSpc>
              <a:spcBef>
                <a:spcPct val="40000"/>
              </a:spcBef>
            </a:pPr>
            <a:r>
              <a:rPr lang="en-US" sz="1600" smtClean="0"/>
              <a:t>Allows charity to take advantage of insurer’s mortality pooling</a:t>
            </a:r>
          </a:p>
          <a:p>
            <a:pPr eaLnBrk="1" hangingPunct="1">
              <a:lnSpc>
                <a:spcPct val="180000"/>
              </a:lnSpc>
              <a:spcBef>
                <a:spcPct val="40000"/>
              </a:spcBef>
            </a:pPr>
            <a:r>
              <a:rPr lang="en-US" sz="1600" smtClean="0"/>
              <a:t>Transfers longevity, investment and administrative risk</a:t>
            </a:r>
          </a:p>
          <a:p>
            <a:pPr eaLnBrk="1" hangingPunct="1">
              <a:lnSpc>
                <a:spcPct val="180000"/>
              </a:lnSpc>
              <a:spcBef>
                <a:spcPct val="40000"/>
              </a:spcBef>
            </a:pPr>
            <a:r>
              <a:rPr lang="en-US" sz="1600" smtClean="0"/>
              <a:t>Improves charity’s cash flow</a:t>
            </a:r>
          </a:p>
          <a:p>
            <a:pPr eaLnBrk="1" hangingPunct="1">
              <a:lnSpc>
                <a:spcPct val="180000"/>
              </a:lnSpc>
              <a:spcBef>
                <a:spcPct val="40000"/>
              </a:spcBef>
            </a:pPr>
            <a:r>
              <a:rPr lang="en-US" sz="1600" smtClean="0"/>
              <a:t>Charity can focus more resources on its key objectives</a:t>
            </a:r>
          </a:p>
          <a:p>
            <a:pPr eaLnBrk="1" hangingPunct="1">
              <a:spcBef>
                <a:spcPct val="40000"/>
              </a:spcBef>
            </a:pPr>
            <a:endParaRPr lang="en-US" sz="160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4"/>
          <p:cNvSpPr>
            <a:spLocks noGrp="1"/>
          </p:cNvSpPr>
          <p:nvPr>
            <p:ph type="title"/>
          </p:nvPr>
        </p:nvSpPr>
        <p:spPr>
          <a:xfrm>
            <a:off x="738188" y="3057525"/>
            <a:ext cx="7772400" cy="1362075"/>
          </a:xfrm>
        </p:spPr>
        <p:txBody>
          <a:bodyPr/>
          <a:lstStyle/>
          <a:p>
            <a:r>
              <a:rPr smtClean="0"/>
              <a:t>Charity Perspective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C88D9324-949F-43EE-B96D-8CE59C01D5DE}" type="slidenum">
              <a:rPr/>
              <a:pPr>
                <a:defRPr/>
              </a:pPr>
              <a:t>31</a:t>
            </a:fld>
            <a:endParaRPr/>
          </a:p>
        </p:txBody>
      </p:sp>
      <p:sp>
        <p:nvSpPr>
          <p:cNvPr id="78850" name="Rectangle 16"/>
          <p:cNvSpPr>
            <a:spLocks noGrp="1" noChangeArrowheads="1"/>
          </p:cNvSpPr>
          <p:nvPr>
            <p:ph type="body" sz="quarter" idx="11"/>
          </p:nvPr>
        </p:nvSpPr>
        <p:spPr>
          <a:xfrm>
            <a:off x="228600" y="1600200"/>
            <a:ext cx="8659813" cy="4787900"/>
          </a:xfrm>
        </p:spPr>
        <p:txBody>
          <a:bodyPr/>
          <a:lstStyle/>
          <a:p>
            <a:pPr>
              <a:lnSpc>
                <a:spcPct val="130000"/>
              </a:lnSpc>
            </a:pPr>
            <a:r>
              <a:rPr smtClean="0"/>
              <a:t>Founded in 1970 JDRF is a leading non-profit funder world of diabetes research  </a:t>
            </a:r>
          </a:p>
          <a:p>
            <a:pPr>
              <a:lnSpc>
                <a:spcPct val="130000"/>
              </a:lnSpc>
            </a:pPr>
            <a:r>
              <a:rPr smtClean="0"/>
              <a:t>Mission to find a cure for diabetes and its complications</a:t>
            </a:r>
          </a:p>
          <a:p>
            <a:pPr>
              <a:lnSpc>
                <a:spcPct val="130000"/>
              </a:lnSpc>
            </a:pPr>
            <a:r>
              <a:rPr smtClean="0"/>
              <a:t>Chapter-based organization - nationwide</a:t>
            </a:r>
          </a:p>
          <a:p>
            <a:pPr>
              <a:lnSpc>
                <a:spcPct val="130000"/>
              </a:lnSpc>
            </a:pPr>
            <a:r>
              <a:rPr smtClean="0"/>
              <a:t>We will put ourselves out of business</a:t>
            </a:r>
          </a:p>
          <a:p>
            <a:pPr>
              <a:lnSpc>
                <a:spcPct val="130000"/>
              </a:lnSpc>
            </a:pPr>
            <a:r>
              <a:rPr smtClean="0"/>
              <a:t>Do not have an endowment</a:t>
            </a:r>
          </a:p>
          <a:p>
            <a:pPr>
              <a:lnSpc>
                <a:spcPct val="130000"/>
              </a:lnSpc>
            </a:pPr>
            <a:r>
              <a:rPr smtClean="0"/>
              <a:t>Investment assets of approximately $110 million</a:t>
            </a:r>
          </a:p>
          <a:p>
            <a:pPr>
              <a:lnSpc>
                <a:spcPct val="130000"/>
              </a:lnSpc>
            </a:pPr>
            <a:r>
              <a:rPr smtClean="0"/>
              <a:t>Matched against current and future liabilities</a:t>
            </a:r>
          </a:p>
        </p:txBody>
      </p:sp>
      <p:sp>
        <p:nvSpPr>
          <p:cNvPr id="78851" name="Rectangle 2"/>
          <p:cNvSpPr>
            <a:spLocks noGrp="1" noChangeArrowheads="1"/>
          </p:cNvSpPr>
          <p:nvPr>
            <p:ph type="title"/>
          </p:nvPr>
        </p:nvSpPr>
        <p:spPr>
          <a:xfrm>
            <a:off x="228600" y="550863"/>
            <a:ext cx="8659813" cy="973137"/>
          </a:xfrm>
        </p:spPr>
        <p:txBody>
          <a:bodyPr/>
          <a:lstStyle/>
          <a:p>
            <a:r>
              <a:rPr sz="2800" smtClean="0"/>
              <a:t>Juvenile Diabetes Research Foundation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438B32ED-7615-4474-885E-E69E07154A7F}" type="slidenum">
              <a:rPr/>
              <a:pPr>
                <a:defRPr/>
              </a:pPr>
              <a:t>32</a:t>
            </a:fld>
            <a:endParaRPr/>
          </a:p>
        </p:txBody>
      </p:sp>
      <p:sp>
        <p:nvSpPr>
          <p:cNvPr id="80898" name="Rectangle 16"/>
          <p:cNvSpPr>
            <a:spLocks noGrp="1" noChangeArrowheads="1"/>
          </p:cNvSpPr>
          <p:nvPr>
            <p:ph type="body" sz="quarter" idx="11"/>
          </p:nvPr>
        </p:nvSpPr>
        <p:spPr>
          <a:xfrm>
            <a:off x="228600" y="1600200"/>
            <a:ext cx="8659813" cy="4787900"/>
          </a:xfrm>
        </p:spPr>
        <p:txBody>
          <a:bodyPr/>
          <a:lstStyle/>
          <a:p>
            <a:pPr>
              <a:lnSpc>
                <a:spcPct val="130000"/>
              </a:lnSpc>
            </a:pPr>
            <a:r>
              <a:rPr smtClean="0"/>
              <a:t>Established in 1996</a:t>
            </a:r>
          </a:p>
          <a:p>
            <a:pPr>
              <a:lnSpc>
                <a:spcPct val="130000"/>
              </a:lnSpc>
            </a:pPr>
            <a:r>
              <a:rPr smtClean="0"/>
              <a:t>Have issued 152 annuities</a:t>
            </a:r>
          </a:p>
          <a:p>
            <a:pPr>
              <a:lnSpc>
                <a:spcPct val="130000"/>
              </a:lnSpc>
            </a:pPr>
            <a:r>
              <a:rPr smtClean="0"/>
              <a:t>25 annuities have “matured”</a:t>
            </a:r>
          </a:p>
          <a:p>
            <a:pPr>
              <a:lnSpc>
                <a:spcPct val="130000"/>
              </a:lnSpc>
            </a:pPr>
            <a:r>
              <a:rPr smtClean="0"/>
              <a:t>Transferred $407K out of pool - - 66% of initial gift value</a:t>
            </a:r>
          </a:p>
          <a:p>
            <a:pPr>
              <a:lnSpc>
                <a:spcPct val="130000"/>
              </a:lnSpc>
            </a:pPr>
            <a:r>
              <a:rPr smtClean="0"/>
              <a:t>127 annuities in force</a:t>
            </a:r>
          </a:p>
          <a:p>
            <a:pPr>
              <a:lnSpc>
                <a:spcPct val="130000"/>
              </a:lnSpc>
            </a:pPr>
            <a:r>
              <a:rPr smtClean="0"/>
              <a:t>Market through newsletters, website, magazine, board presentations</a:t>
            </a:r>
          </a:p>
          <a:p>
            <a:pPr>
              <a:lnSpc>
                <a:spcPct val="130000"/>
              </a:lnSpc>
            </a:pPr>
            <a:r>
              <a:rPr smtClean="0"/>
              <a:t>Annuity program key outreach tool – additional gifts and bequests</a:t>
            </a:r>
          </a:p>
        </p:txBody>
      </p:sp>
      <p:sp>
        <p:nvSpPr>
          <p:cNvPr id="80899" name="Rectangle 2"/>
          <p:cNvSpPr>
            <a:spLocks noGrp="1" noChangeArrowheads="1"/>
          </p:cNvSpPr>
          <p:nvPr>
            <p:ph type="title"/>
          </p:nvPr>
        </p:nvSpPr>
        <p:spPr>
          <a:xfrm>
            <a:off x="228600" y="550863"/>
            <a:ext cx="8659813" cy="973137"/>
          </a:xfrm>
        </p:spPr>
        <p:txBody>
          <a:bodyPr/>
          <a:lstStyle/>
          <a:p>
            <a:r>
              <a:rPr sz="2800" smtClean="0"/>
              <a:t>Charitable gift annuity program</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E1F16506-F833-4765-8682-C81AB52A284B}" type="slidenum">
              <a:rPr/>
              <a:pPr>
                <a:defRPr/>
              </a:pPr>
              <a:t>33</a:t>
            </a:fld>
            <a:endParaRPr/>
          </a:p>
        </p:txBody>
      </p:sp>
      <p:sp>
        <p:nvSpPr>
          <p:cNvPr id="82946" name="Rectangle 16"/>
          <p:cNvSpPr>
            <a:spLocks noGrp="1" noChangeArrowheads="1"/>
          </p:cNvSpPr>
          <p:nvPr>
            <p:ph type="body" sz="quarter" idx="11"/>
          </p:nvPr>
        </p:nvSpPr>
        <p:spPr>
          <a:xfrm>
            <a:off x="228600" y="1600200"/>
            <a:ext cx="8659813" cy="4787900"/>
          </a:xfrm>
        </p:spPr>
        <p:txBody>
          <a:bodyPr/>
          <a:lstStyle/>
          <a:p>
            <a:pPr>
              <a:lnSpc>
                <a:spcPct val="130000"/>
              </a:lnSpc>
            </a:pPr>
            <a:r>
              <a:rPr smtClean="0"/>
              <a:t>Three pools</a:t>
            </a:r>
          </a:p>
          <a:p>
            <a:pPr>
              <a:lnSpc>
                <a:spcPct val="130000"/>
              </a:lnSpc>
            </a:pPr>
            <a:r>
              <a:rPr smtClean="0"/>
              <a:t>Outside administrator/investment committee</a:t>
            </a:r>
          </a:p>
          <a:p>
            <a:pPr>
              <a:lnSpc>
                <a:spcPct val="130000"/>
              </a:lnSpc>
            </a:pPr>
            <a:r>
              <a:rPr smtClean="0"/>
              <a:t>Current mix: 31% fixed income, 7% real estate,  62% equities</a:t>
            </a:r>
          </a:p>
          <a:p>
            <a:pPr>
              <a:lnSpc>
                <a:spcPct val="130000"/>
              </a:lnSpc>
            </a:pPr>
            <a:r>
              <a:rPr smtClean="0"/>
              <a:t>Added funds to meet NYC reserve requirement</a:t>
            </a:r>
          </a:p>
          <a:p>
            <a:pPr>
              <a:lnSpc>
                <a:spcPct val="130000"/>
              </a:lnSpc>
            </a:pPr>
            <a:r>
              <a:rPr smtClean="0"/>
              <a:t>Current market value of pool – approximately $1.9 million</a:t>
            </a:r>
          </a:p>
        </p:txBody>
      </p:sp>
      <p:sp>
        <p:nvSpPr>
          <p:cNvPr id="82947" name="Rectangle 2"/>
          <p:cNvSpPr>
            <a:spLocks noGrp="1" noChangeArrowheads="1"/>
          </p:cNvSpPr>
          <p:nvPr>
            <p:ph type="title"/>
          </p:nvPr>
        </p:nvSpPr>
        <p:spPr>
          <a:xfrm>
            <a:off x="228600" y="550863"/>
            <a:ext cx="8659813" cy="973137"/>
          </a:xfrm>
        </p:spPr>
        <p:txBody>
          <a:bodyPr/>
          <a:lstStyle/>
          <a:p>
            <a:r>
              <a:rPr sz="2800" smtClean="0"/>
              <a:t>Gift annuity investments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C91404A7-FFBA-4F0D-8338-3EB3D990B0EC}" type="slidenum">
              <a:rPr/>
              <a:pPr>
                <a:defRPr/>
              </a:pPr>
              <a:t>34</a:t>
            </a:fld>
            <a:endParaRPr/>
          </a:p>
        </p:txBody>
      </p:sp>
      <p:sp>
        <p:nvSpPr>
          <p:cNvPr id="84994" name="Rectangle 16"/>
          <p:cNvSpPr>
            <a:spLocks noGrp="1" noChangeArrowheads="1"/>
          </p:cNvSpPr>
          <p:nvPr>
            <p:ph type="body" sz="quarter" idx="11"/>
          </p:nvPr>
        </p:nvSpPr>
        <p:spPr>
          <a:xfrm>
            <a:off x="228600" y="1600200"/>
            <a:ext cx="8659813" cy="4787900"/>
          </a:xfrm>
        </p:spPr>
        <p:txBody>
          <a:bodyPr/>
          <a:lstStyle/>
          <a:p>
            <a:pPr>
              <a:lnSpc>
                <a:spcPct val="130000"/>
              </a:lnSpc>
            </a:pPr>
            <a:r>
              <a:rPr smtClean="0"/>
              <a:t>Significant deterioration in value of pools in a short period of time</a:t>
            </a:r>
          </a:p>
          <a:p>
            <a:pPr>
              <a:lnSpc>
                <a:spcPct val="130000"/>
              </a:lnSpc>
            </a:pPr>
            <a:r>
              <a:rPr smtClean="0"/>
              <a:t>CGA program as a contributor - - not a detractor</a:t>
            </a:r>
          </a:p>
          <a:p>
            <a:pPr>
              <a:lnSpc>
                <a:spcPct val="130000"/>
              </a:lnSpc>
            </a:pPr>
            <a:r>
              <a:rPr smtClean="0"/>
              <a:t>Worst case scenarios</a:t>
            </a:r>
          </a:p>
          <a:p>
            <a:pPr>
              <a:lnSpc>
                <a:spcPct val="130000"/>
              </a:lnSpc>
            </a:pPr>
            <a:r>
              <a:rPr smtClean="0"/>
              <a:t>Possible shutdown of program (premature)</a:t>
            </a:r>
          </a:p>
        </p:txBody>
      </p:sp>
      <p:sp>
        <p:nvSpPr>
          <p:cNvPr id="84995" name="Rectangle 2"/>
          <p:cNvSpPr>
            <a:spLocks noGrp="1" noChangeArrowheads="1"/>
          </p:cNvSpPr>
          <p:nvPr>
            <p:ph type="title"/>
          </p:nvPr>
        </p:nvSpPr>
        <p:spPr>
          <a:xfrm>
            <a:off x="228600" y="550863"/>
            <a:ext cx="8659813" cy="973137"/>
          </a:xfrm>
        </p:spPr>
        <p:txBody>
          <a:bodyPr/>
          <a:lstStyle/>
          <a:p>
            <a:r>
              <a:rPr sz="2800" smtClean="0"/>
              <a:t>Planned giving officer concerns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D1D5F9A9-DE1B-42FA-809D-B628C7BE7149}" type="slidenum">
              <a:rPr/>
              <a:pPr>
                <a:defRPr/>
              </a:pPr>
              <a:t>35</a:t>
            </a:fld>
            <a:endParaRPr/>
          </a:p>
        </p:txBody>
      </p:sp>
      <p:sp>
        <p:nvSpPr>
          <p:cNvPr id="87042" name="Rectangle 16"/>
          <p:cNvSpPr>
            <a:spLocks noGrp="1" noChangeArrowheads="1"/>
          </p:cNvSpPr>
          <p:nvPr>
            <p:ph type="body" sz="quarter" idx="11"/>
          </p:nvPr>
        </p:nvSpPr>
        <p:spPr>
          <a:xfrm>
            <a:off x="228600" y="1600200"/>
            <a:ext cx="8659813" cy="4787900"/>
          </a:xfrm>
        </p:spPr>
        <p:txBody>
          <a:bodyPr/>
          <a:lstStyle/>
          <a:p>
            <a:pPr>
              <a:lnSpc>
                <a:spcPct val="130000"/>
              </a:lnSpc>
            </a:pPr>
            <a:r>
              <a:rPr smtClean="0"/>
              <a:t>Slowly navigating</a:t>
            </a:r>
          </a:p>
          <a:p>
            <a:pPr>
              <a:lnSpc>
                <a:spcPct val="130000"/>
              </a:lnSpc>
            </a:pPr>
            <a:r>
              <a:rPr smtClean="0"/>
              <a:t>Approached regarding reinsurance</a:t>
            </a:r>
          </a:p>
          <a:p>
            <a:pPr>
              <a:lnSpc>
                <a:spcPct val="130000"/>
              </a:lnSpc>
            </a:pPr>
            <a:r>
              <a:rPr smtClean="0"/>
              <a:t>Complex issues</a:t>
            </a:r>
          </a:p>
          <a:p>
            <a:pPr>
              <a:lnSpc>
                <a:spcPct val="130000"/>
              </a:lnSpc>
            </a:pPr>
            <a:r>
              <a:rPr smtClean="0"/>
              <a:t>Balance: compelled to act/avoid knee jerk reaction</a:t>
            </a:r>
          </a:p>
          <a:p>
            <a:pPr>
              <a:lnSpc>
                <a:spcPct val="130000"/>
              </a:lnSpc>
            </a:pPr>
            <a:r>
              <a:rPr smtClean="0"/>
              <a:t>Not marketing aggressively</a:t>
            </a:r>
          </a:p>
          <a:p>
            <a:pPr>
              <a:lnSpc>
                <a:spcPct val="130000"/>
              </a:lnSpc>
            </a:pPr>
            <a:r>
              <a:rPr smtClean="0"/>
              <a:t>Investment committee</a:t>
            </a:r>
          </a:p>
        </p:txBody>
      </p:sp>
      <p:sp>
        <p:nvSpPr>
          <p:cNvPr id="87043" name="Rectangle 2"/>
          <p:cNvSpPr>
            <a:spLocks noGrp="1" noChangeArrowheads="1"/>
          </p:cNvSpPr>
          <p:nvPr>
            <p:ph type="title"/>
          </p:nvPr>
        </p:nvSpPr>
        <p:spPr>
          <a:xfrm>
            <a:off x="228600" y="550863"/>
            <a:ext cx="8659813" cy="973137"/>
          </a:xfrm>
        </p:spPr>
        <p:txBody>
          <a:bodyPr/>
          <a:lstStyle/>
          <a:p>
            <a:r>
              <a:rPr sz="2800" smtClean="0"/>
              <a:t>Current status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ext Box 2"/>
          <p:cNvSpPr txBox="1">
            <a:spLocks noChangeArrowheads="1"/>
          </p:cNvSpPr>
          <p:nvPr/>
        </p:nvSpPr>
        <p:spPr bwMode="auto">
          <a:xfrm>
            <a:off x="3629025" y="3302000"/>
            <a:ext cx="1708150" cy="427038"/>
          </a:xfrm>
          <a:prstGeom prst="rect">
            <a:avLst/>
          </a:prstGeom>
          <a:noFill/>
          <a:ln w="9525">
            <a:noFill/>
            <a:miter lim="800000"/>
            <a:headEnd/>
            <a:tailEnd/>
          </a:ln>
        </p:spPr>
        <p:txBody>
          <a:bodyPr wrap="none">
            <a:spAutoFit/>
          </a:bodyPr>
          <a:lstStyle/>
          <a:p>
            <a:r>
              <a:rPr lang="en-US" sz="2200" b="1">
                <a:solidFill>
                  <a:srgbClr val="58698A"/>
                </a:solidFill>
              </a:rPr>
              <a:t>Case Study</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p:txBody>
          <a:bodyPr/>
          <a:lstStyle/>
          <a:p>
            <a:pPr eaLnBrk="1" hangingPunct="1"/>
            <a:r>
              <a:rPr lang="en-US" smtClean="0"/>
              <a:t>  JDRF Annuitant Data</a:t>
            </a:r>
          </a:p>
        </p:txBody>
      </p:sp>
      <p:sp>
        <p:nvSpPr>
          <p:cNvPr id="90114" name="Rectangle 3"/>
          <p:cNvSpPr>
            <a:spLocks noGrp="1" noChangeArrowheads="1"/>
          </p:cNvSpPr>
          <p:nvPr>
            <p:ph type="body" idx="1"/>
          </p:nvPr>
        </p:nvSpPr>
        <p:spPr>
          <a:xfrm>
            <a:off x="2030413" y="4102100"/>
            <a:ext cx="5767387" cy="1643063"/>
          </a:xfrm>
        </p:spPr>
        <p:txBody>
          <a:bodyPr/>
          <a:lstStyle/>
          <a:p>
            <a:pPr eaLnBrk="1" hangingPunct="1">
              <a:lnSpc>
                <a:spcPct val="90000"/>
              </a:lnSpc>
            </a:pPr>
            <a:r>
              <a:rPr lang="en-US" sz="1600" smtClean="0"/>
              <a:t>Number of donors = 90</a:t>
            </a:r>
          </a:p>
          <a:p>
            <a:pPr eaLnBrk="1" hangingPunct="1">
              <a:lnSpc>
                <a:spcPct val="90000"/>
              </a:lnSpc>
            </a:pPr>
            <a:r>
              <a:rPr lang="en-US" sz="1600" smtClean="0"/>
              <a:t>Wide distribution of ages</a:t>
            </a:r>
          </a:p>
          <a:p>
            <a:pPr eaLnBrk="1" hangingPunct="1">
              <a:lnSpc>
                <a:spcPct val="90000"/>
              </a:lnSpc>
            </a:pPr>
            <a:r>
              <a:rPr lang="en-US" sz="1600" smtClean="0"/>
              <a:t>More than 50% of premium for donors now over age 80</a:t>
            </a:r>
          </a:p>
          <a:p>
            <a:pPr eaLnBrk="1" hangingPunct="1">
              <a:lnSpc>
                <a:spcPct val="90000"/>
              </a:lnSpc>
            </a:pPr>
            <a:r>
              <a:rPr lang="en-US" sz="1600" smtClean="0"/>
              <a:t>Low concentration of gifts with few donors</a:t>
            </a:r>
          </a:p>
          <a:p>
            <a:pPr lvl="1" eaLnBrk="1" hangingPunct="1">
              <a:lnSpc>
                <a:spcPct val="90000"/>
              </a:lnSpc>
            </a:pPr>
            <a:r>
              <a:rPr lang="en-US" sz="1500" smtClean="0"/>
              <a:t>Highest donor is 10% of pool</a:t>
            </a:r>
          </a:p>
          <a:p>
            <a:pPr lvl="1" eaLnBrk="1" hangingPunct="1">
              <a:lnSpc>
                <a:spcPct val="90000"/>
              </a:lnSpc>
            </a:pPr>
            <a:r>
              <a:rPr lang="en-US" sz="1500" smtClean="0"/>
              <a:t>Next highest is 5%</a:t>
            </a:r>
          </a:p>
          <a:p>
            <a:pPr eaLnBrk="1" hangingPunct="1">
              <a:lnSpc>
                <a:spcPct val="90000"/>
              </a:lnSpc>
            </a:pPr>
            <a:endParaRPr lang="en-US" sz="1600" smtClean="0"/>
          </a:p>
          <a:p>
            <a:pPr eaLnBrk="1" hangingPunct="1">
              <a:lnSpc>
                <a:spcPct val="90000"/>
              </a:lnSpc>
            </a:pPr>
            <a:endParaRPr lang="en-US" sz="1600" smtClean="0"/>
          </a:p>
          <a:p>
            <a:pPr eaLnBrk="1" hangingPunct="1">
              <a:lnSpc>
                <a:spcPct val="90000"/>
              </a:lnSpc>
            </a:pPr>
            <a:endParaRPr lang="en-US" sz="1600" smtClean="0"/>
          </a:p>
        </p:txBody>
      </p:sp>
      <p:graphicFrame>
        <p:nvGraphicFramePr>
          <p:cNvPr id="109572" name="Group 4"/>
          <p:cNvGraphicFramePr>
            <a:graphicFrameLocks noGrp="1"/>
          </p:cNvGraphicFramePr>
          <p:nvPr/>
        </p:nvGraphicFramePr>
        <p:xfrm>
          <a:off x="2132013" y="1333500"/>
          <a:ext cx="4548187" cy="2368235"/>
        </p:xfrm>
        <a:graphic>
          <a:graphicData uri="http://schemas.openxmlformats.org/drawingml/2006/table">
            <a:tbl>
              <a:tblPr/>
              <a:tblGrid>
                <a:gridCol w="1749425"/>
                <a:gridCol w="1311275"/>
                <a:gridCol w="1487487"/>
              </a:tblGrid>
              <a:tr h="322263">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bg1"/>
                          </a:solidFill>
                          <a:effectLst/>
                          <a:latin typeface="Arial" charset="0"/>
                        </a:rPr>
                        <a:t>Ages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58698A"/>
                        </a:gs>
                        <a:gs pos="100000">
                          <a:srgbClr val="58698A">
                            <a:gamma/>
                            <a:shade val="46275"/>
                            <a:invGamma/>
                          </a:srgb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bg1"/>
                          </a:solidFill>
                          <a:effectLst/>
                          <a:latin typeface="Arial" charset="0"/>
                        </a:rPr>
                        <a:t># of Gifts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58698A"/>
                        </a:gs>
                        <a:gs pos="100000">
                          <a:srgbClr val="58698A">
                            <a:gamma/>
                            <a:shade val="46275"/>
                            <a:invGamma/>
                          </a:srgb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bg1"/>
                          </a:solidFill>
                          <a:effectLst/>
                          <a:latin typeface="Arial" charset="0"/>
                        </a:rPr>
                        <a:t>ReinsurancePremium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58698A"/>
                        </a:gs>
                        <a:gs pos="100000">
                          <a:srgbClr val="58698A">
                            <a:gamma/>
                            <a:shade val="46275"/>
                            <a:invGamma/>
                          </a:srgbClr>
                        </a:gs>
                      </a:gsLst>
                      <a:lin ang="5400000" scaled="1"/>
                    </a:gradFill>
                  </a:tcPr>
                </a:tc>
              </a:tr>
              <a:tr h="347663">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Under 75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rPr>
                        <a:t>   $  312,897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75-80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rPr>
                        <a:t>   $  361,304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80-85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rPr>
                        <a:t>43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rPr>
                        <a:t>   $   846,928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Over 85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rPr>
                        <a:t>34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rPr>
                        <a:t>   $   411,740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Totals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rPr>
                        <a:t>        127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rPr>
                        <a:t>   $1,952,869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p:txBody>
          <a:bodyPr/>
          <a:lstStyle/>
          <a:p>
            <a:pPr eaLnBrk="1" hangingPunct="1"/>
            <a:r>
              <a:rPr lang="en-US" smtClean="0"/>
              <a:t>Reinsurance:  After The Fact vs. At Inception</a:t>
            </a:r>
          </a:p>
        </p:txBody>
      </p:sp>
      <p:sp>
        <p:nvSpPr>
          <p:cNvPr id="91138" name="Rectangle 3"/>
          <p:cNvSpPr>
            <a:spLocks noGrp="1" noChangeArrowheads="1"/>
          </p:cNvSpPr>
          <p:nvPr>
            <p:ph type="body" idx="1"/>
          </p:nvPr>
        </p:nvSpPr>
        <p:spPr>
          <a:xfrm>
            <a:off x="1801813" y="3136900"/>
            <a:ext cx="6542087" cy="2328863"/>
          </a:xfrm>
        </p:spPr>
        <p:txBody>
          <a:bodyPr/>
          <a:lstStyle/>
          <a:p>
            <a:pPr eaLnBrk="1" hangingPunct="1">
              <a:lnSpc>
                <a:spcPct val="130000"/>
              </a:lnSpc>
            </a:pPr>
            <a:r>
              <a:rPr lang="en-US" sz="1600" smtClean="0"/>
              <a:t>Why is reinsurance not generating a residuum?</a:t>
            </a:r>
          </a:p>
          <a:p>
            <a:pPr lvl="1" eaLnBrk="1" hangingPunct="1">
              <a:lnSpc>
                <a:spcPct val="130000"/>
              </a:lnSpc>
            </a:pPr>
            <a:r>
              <a:rPr lang="en-US" sz="1400" smtClean="0"/>
              <a:t>Asset levels are depressed</a:t>
            </a:r>
          </a:p>
          <a:p>
            <a:pPr lvl="1" eaLnBrk="1" hangingPunct="1">
              <a:lnSpc>
                <a:spcPct val="130000"/>
              </a:lnSpc>
            </a:pPr>
            <a:r>
              <a:rPr lang="en-US" sz="1400" smtClean="0"/>
              <a:t>Interest rates are relatively low</a:t>
            </a:r>
          </a:p>
          <a:p>
            <a:pPr lvl="1" eaLnBrk="1" hangingPunct="1">
              <a:lnSpc>
                <a:spcPct val="130000"/>
              </a:lnSpc>
            </a:pPr>
            <a:r>
              <a:rPr lang="en-US" sz="1400" smtClean="0"/>
              <a:t>Mortality experience is better than predicted</a:t>
            </a:r>
          </a:p>
          <a:p>
            <a:pPr lvl="1" eaLnBrk="1" hangingPunct="1">
              <a:lnSpc>
                <a:spcPct val="130000"/>
              </a:lnSpc>
            </a:pPr>
            <a:r>
              <a:rPr lang="en-US" sz="1400" smtClean="0"/>
              <a:t>Better than average lifestyle of donors</a:t>
            </a:r>
          </a:p>
        </p:txBody>
      </p:sp>
      <p:graphicFrame>
        <p:nvGraphicFramePr>
          <p:cNvPr id="110596" name="Group 4"/>
          <p:cNvGraphicFramePr>
            <a:graphicFrameLocks noGrp="1"/>
          </p:cNvGraphicFramePr>
          <p:nvPr/>
        </p:nvGraphicFramePr>
        <p:xfrm>
          <a:off x="1306513" y="1755775"/>
          <a:ext cx="6465887" cy="966470"/>
        </p:xfrm>
        <a:graphic>
          <a:graphicData uri="http://schemas.openxmlformats.org/drawingml/2006/table">
            <a:tbl>
              <a:tblPr/>
              <a:tblGrid>
                <a:gridCol w="1749425"/>
                <a:gridCol w="1311275"/>
                <a:gridCol w="1487487"/>
                <a:gridCol w="1917700"/>
              </a:tblGrid>
              <a:tr h="331788">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bg1"/>
                          </a:solidFill>
                          <a:effectLst/>
                          <a:latin typeface="Arial" charset="0"/>
                        </a:rPr>
                        <a:t>Time of Purchase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58698A"/>
                        </a:gs>
                        <a:gs pos="100000">
                          <a:srgbClr val="58698A">
                            <a:gamma/>
                            <a:shade val="46275"/>
                            <a:invGamma/>
                          </a:srgb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bg1"/>
                          </a:solidFill>
                          <a:effectLst/>
                          <a:latin typeface="Arial" charset="0"/>
                        </a:rPr>
                        <a:t>Assets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58698A"/>
                        </a:gs>
                        <a:gs pos="100000">
                          <a:srgbClr val="58698A">
                            <a:gamma/>
                            <a:shade val="46275"/>
                            <a:invGamma/>
                          </a:srgb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bg1"/>
                          </a:solidFill>
                          <a:effectLst/>
                          <a:latin typeface="Arial" charset="0"/>
                        </a:rPr>
                        <a:t>Cost of Reinsurance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58698A"/>
                        </a:gs>
                        <a:gs pos="100000">
                          <a:srgbClr val="58698A">
                            <a:gamma/>
                            <a:shade val="46275"/>
                            <a:invGamma/>
                          </a:srgb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bg1"/>
                          </a:solidFill>
                          <a:effectLst/>
                          <a:latin typeface="Arial" charset="0"/>
                        </a:rPr>
                        <a:t>Residuum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58698A"/>
                        </a:gs>
                        <a:gs pos="100000">
                          <a:srgbClr val="58698A">
                            <a:gamma/>
                            <a:shade val="46275"/>
                            <a:invGamma/>
                          </a:srgbClr>
                        </a:gs>
                      </a:gsLst>
                      <a:lin ang="5400000" scaled="1"/>
                    </a:grad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After the Fact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   $1.9 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$1.9 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4" name="Rectangle 2"/>
          <p:cNvSpPr>
            <a:spLocks noGrp="1" noChangeArrowheads="1"/>
          </p:cNvSpPr>
          <p:nvPr>
            <p:ph type="title"/>
          </p:nvPr>
        </p:nvSpPr>
        <p:spPr/>
        <p:txBody>
          <a:bodyPr/>
          <a:lstStyle/>
          <a:p>
            <a:pPr eaLnBrk="1" hangingPunct="1"/>
            <a:r>
              <a:rPr lang="en-US" smtClean="0"/>
              <a:t>Mortality / Longevity Issues to Consider</a:t>
            </a:r>
          </a:p>
        </p:txBody>
      </p:sp>
      <p:sp>
        <p:nvSpPr>
          <p:cNvPr id="111625" name="Rectangle 3"/>
          <p:cNvSpPr>
            <a:spLocks noGrp="1" noChangeArrowheads="1"/>
          </p:cNvSpPr>
          <p:nvPr>
            <p:ph type="body" idx="1"/>
          </p:nvPr>
        </p:nvSpPr>
        <p:spPr>
          <a:xfrm>
            <a:off x="1344613" y="4833938"/>
            <a:ext cx="7989887" cy="2087562"/>
          </a:xfrm>
        </p:spPr>
        <p:txBody>
          <a:bodyPr/>
          <a:lstStyle/>
          <a:p>
            <a:pPr eaLnBrk="1" hangingPunct="1"/>
            <a:r>
              <a:rPr lang="en-US" sz="1600" smtClean="0"/>
              <a:t>Older ages                         more volatile funding / greater risk</a:t>
            </a:r>
          </a:p>
          <a:p>
            <a:pPr eaLnBrk="1" hangingPunct="1"/>
            <a:r>
              <a:rPr lang="en-US" sz="1600" smtClean="0"/>
              <a:t>Older ages                         higher yields required on investments</a:t>
            </a:r>
          </a:p>
          <a:p>
            <a:pPr eaLnBrk="1" hangingPunct="1"/>
            <a:r>
              <a:rPr lang="en-US" sz="1600" smtClean="0"/>
              <a:t>Older ages                         need for increased fixed income</a:t>
            </a:r>
          </a:p>
          <a:p>
            <a:pPr eaLnBrk="1" hangingPunct="1"/>
            <a:r>
              <a:rPr lang="en-US" sz="1600" smtClean="0"/>
              <a:t>Mortality improvement is outpacing predictions</a:t>
            </a:r>
          </a:p>
          <a:p>
            <a:pPr lvl="1" eaLnBrk="1" hangingPunct="1"/>
            <a:endParaRPr lang="en-US" sz="1600" smtClean="0"/>
          </a:p>
        </p:txBody>
      </p:sp>
      <p:sp>
        <p:nvSpPr>
          <p:cNvPr id="111626" name="Line 4"/>
          <p:cNvSpPr>
            <a:spLocks noChangeShapeType="1"/>
          </p:cNvSpPr>
          <p:nvPr/>
        </p:nvSpPr>
        <p:spPr bwMode="auto">
          <a:xfrm>
            <a:off x="2873375" y="5029200"/>
            <a:ext cx="1181100" cy="0"/>
          </a:xfrm>
          <a:prstGeom prst="line">
            <a:avLst/>
          </a:prstGeom>
          <a:noFill/>
          <a:ln w="38100">
            <a:solidFill>
              <a:srgbClr val="800000"/>
            </a:solidFill>
            <a:round/>
            <a:headEnd/>
            <a:tailEnd type="triangle" w="med" len="med"/>
          </a:ln>
        </p:spPr>
        <p:txBody>
          <a:bodyPr/>
          <a:lstStyle/>
          <a:p>
            <a:endParaRPr lang="en-US"/>
          </a:p>
        </p:txBody>
      </p:sp>
      <p:sp>
        <p:nvSpPr>
          <p:cNvPr id="111627" name="Line 5"/>
          <p:cNvSpPr>
            <a:spLocks noChangeShapeType="1"/>
          </p:cNvSpPr>
          <p:nvPr/>
        </p:nvSpPr>
        <p:spPr bwMode="auto">
          <a:xfrm>
            <a:off x="2873375" y="5310188"/>
            <a:ext cx="1181100" cy="0"/>
          </a:xfrm>
          <a:prstGeom prst="line">
            <a:avLst/>
          </a:prstGeom>
          <a:noFill/>
          <a:ln w="38100">
            <a:solidFill>
              <a:srgbClr val="800000"/>
            </a:solidFill>
            <a:round/>
            <a:headEnd/>
            <a:tailEnd type="triangle" w="med" len="med"/>
          </a:ln>
        </p:spPr>
        <p:txBody>
          <a:bodyPr/>
          <a:lstStyle/>
          <a:p>
            <a:endParaRPr lang="en-US"/>
          </a:p>
        </p:txBody>
      </p:sp>
      <p:sp>
        <p:nvSpPr>
          <p:cNvPr id="111628" name="Line 6"/>
          <p:cNvSpPr>
            <a:spLocks noChangeShapeType="1"/>
          </p:cNvSpPr>
          <p:nvPr/>
        </p:nvSpPr>
        <p:spPr bwMode="auto">
          <a:xfrm>
            <a:off x="2873375" y="5603875"/>
            <a:ext cx="1181100" cy="0"/>
          </a:xfrm>
          <a:prstGeom prst="line">
            <a:avLst/>
          </a:prstGeom>
          <a:noFill/>
          <a:ln w="38100">
            <a:solidFill>
              <a:srgbClr val="800000"/>
            </a:solidFill>
            <a:round/>
            <a:headEnd/>
            <a:tailEnd type="triangle" w="med" len="med"/>
          </a:ln>
        </p:spPr>
        <p:txBody>
          <a:bodyPr/>
          <a:lstStyle/>
          <a:p>
            <a:endParaRPr lang="en-US"/>
          </a:p>
        </p:txBody>
      </p:sp>
      <p:graphicFrame>
        <p:nvGraphicFramePr>
          <p:cNvPr id="111623" name="Object 7"/>
          <p:cNvGraphicFramePr>
            <a:graphicFrameLocks noChangeAspect="1"/>
          </p:cNvGraphicFramePr>
          <p:nvPr/>
        </p:nvGraphicFramePr>
        <p:xfrm>
          <a:off x="1308100" y="1181100"/>
          <a:ext cx="6350000" cy="3149600"/>
        </p:xfrm>
        <a:graphic>
          <a:graphicData uri="http://schemas.openxmlformats.org/presentationml/2006/ole">
            <p:oleObj spid="_x0000_s111623" name="Chart" r:id="rId3" imgW="8210702" imgH="4076700" progId="MSGraph.Chart.8">
              <p:embed followColorScheme="full"/>
            </p:oleObj>
          </a:graphicData>
        </a:graphic>
      </p:graphicFrame>
      <p:sp>
        <p:nvSpPr>
          <p:cNvPr id="111629" name="Text Box 8"/>
          <p:cNvSpPr txBox="1">
            <a:spLocks noChangeArrowheads="1"/>
          </p:cNvSpPr>
          <p:nvPr/>
        </p:nvSpPr>
        <p:spPr bwMode="auto">
          <a:xfrm>
            <a:off x="2701925" y="1101725"/>
            <a:ext cx="3970338" cy="336550"/>
          </a:xfrm>
          <a:prstGeom prst="rect">
            <a:avLst/>
          </a:prstGeom>
          <a:noFill/>
          <a:ln w="9525">
            <a:noFill/>
            <a:miter lim="800000"/>
            <a:headEnd/>
            <a:tailEnd/>
          </a:ln>
        </p:spPr>
        <p:txBody>
          <a:bodyPr wrap="none">
            <a:spAutoFit/>
          </a:bodyPr>
          <a:lstStyle/>
          <a:p>
            <a:r>
              <a:rPr lang="en-US" sz="1600" b="1"/>
              <a:t>Reserve Development for a $1,000 Gift*</a:t>
            </a:r>
          </a:p>
        </p:txBody>
      </p:sp>
      <p:sp>
        <p:nvSpPr>
          <p:cNvPr id="111630" name="Line 9"/>
          <p:cNvSpPr>
            <a:spLocks noChangeShapeType="1"/>
          </p:cNvSpPr>
          <p:nvPr/>
        </p:nvSpPr>
        <p:spPr bwMode="auto">
          <a:xfrm>
            <a:off x="2387600" y="4622800"/>
            <a:ext cx="431800" cy="0"/>
          </a:xfrm>
          <a:prstGeom prst="line">
            <a:avLst/>
          </a:prstGeom>
          <a:noFill/>
          <a:ln w="38100">
            <a:solidFill>
              <a:schemeClr val="tx1"/>
            </a:solidFill>
            <a:round/>
            <a:headEnd/>
            <a:tailEnd/>
          </a:ln>
        </p:spPr>
        <p:txBody>
          <a:bodyPr/>
          <a:lstStyle/>
          <a:p>
            <a:endParaRPr lang="en-US"/>
          </a:p>
        </p:txBody>
      </p:sp>
      <p:sp>
        <p:nvSpPr>
          <p:cNvPr id="111631" name="Line 10"/>
          <p:cNvSpPr>
            <a:spLocks noChangeShapeType="1"/>
          </p:cNvSpPr>
          <p:nvPr/>
        </p:nvSpPr>
        <p:spPr bwMode="auto">
          <a:xfrm>
            <a:off x="2387600" y="4370388"/>
            <a:ext cx="431800" cy="0"/>
          </a:xfrm>
          <a:prstGeom prst="line">
            <a:avLst/>
          </a:prstGeom>
          <a:noFill/>
          <a:ln w="38100">
            <a:solidFill>
              <a:srgbClr val="800000"/>
            </a:solidFill>
            <a:round/>
            <a:headEnd/>
            <a:tailEnd/>
          </a:ln>
        </p:spPr>
        <p:txBody>
          <a:bodyPr/>
          <a:lstStyle/>
          <a:p>
            <a:endParaRPr lang="en-US"/>
          </a:p>
        </p:txBody>
      </p:sp>
      <p:sp>
        <p:nvSpPr>
          <p:cNvPr id="111632" name="Text Box 11"/>
          <p:cNvSpPr txBox="1">
            <a:spLocks noChangeArrowheads="1"/>
          </p:cNvSpPr>
          <p:nvPr/>
        </p:nvSpPr>
        <p:spPr bwMode="auto">
          <a:xfrm>
            <a:off x="2917825" y="4224338"/>
            <a:ext cx="2085975" cy="274637"/>
          </a:xfrm>
          <a:prstGeom prst="rect">
            <a:avLst/>
          </a:prstGeom>
          <a:noFill/>
          <a:ln w="9525">
            <a:noFill/>
            <a:miter lim="800000"/>
            <a:headEnd/>
            <a:tailEnd/>
          </a:ln>
        </p:spPr>
        <p:txBody>
          <a:bodyPr wrap="none">
            <a:spAutoFit/>
          </a:bodyPr>
          <a:lstStyle/>
          <a:p>
            <a:r>
              <a:rPr lang="en-US" sz="1200"/>
              <a:t>Assumes expected mortality</a:t>
            </a:r>
          </a:p>
        </p:txBody>
      </p:sp>
      <p:sp>
        <p:nvSpPr>
          <p:cNvPr id="111633" name="Text Box 12"/>
          <p:cNvSpPr txBox="1">
            <a:spLocks noChangeArrowheads="1"/>
          </p:cNvSpPr>
          <p:nvPr/>
        </p:nvSpPr>
        <p:spPr bwMode="auto">
          <a:xfrm>
            <a:off x="2917825" y="4465638"/>
            <a:ext cx="1638300" cy="274637"/>
          </a:xfrm>
          <a:prstGeom prst="rect">
            <a:avLst/>
          </a:prstGeom>
          <a:noFill/>
          <a:ln w="9525">
            <a:noFill/>
            <a:miter lim="800000"/>
            <a:headEnd/>
            <a:tailEnd/>
          </a:ln>
        </p:spPr>
        <p:txBody>
          <a:bodyPr wrap="none">
            <a:spAutoFit/>
          </a:bodyPr>
          <a:lstStyle/>
          <a:p>
            <a:r>
              <a:rPr lang="en-US" sz="1200"/>
              <a:t>Assumes no mortality</a:t>
            </a:r>
          </a:p>
        </p:txBody>
      </p:sp>
      <p:sp>
        <p:nvSpPr>
          <p:cNvPr id="111634" name="Text Box 13"/>
          <p:cNvSpPr txBox="1">
            <a:spLocks noChangeArrowheads="1"/>
          </p:cNvSpPr>
          <p:nvPr/>
        </p:nvSpPr>
        <p:spPr bwMode="auto">
          <a:xfrm>
            <a:off x="7553325" y="2500313"/>
            <a:ext cx="746125" cy="517525"/>
          </a:xfrm>
          <a:prstGeom prst="rect">
            <a:avLst/>
          </a:prstGeom>
          <a:noFill/>
          <a:ln w="9525">
            <a:noFill/>
            <a:miter lim="800000"/>
            <a:headEnd/>
            <a:tailEnd/>
          </a:ln>
        </p:spPr>
        <p:txBody>
          <a:bodyPr wrap="none">
            <a:spAutoFit/>
          </a:bodyPr>
          <a:lstStyle/>
          <a:p>
            <a:r>
              <a:rPr lang="en-US" sz="1400" b="1">
                <a:solidFill>
                  <a:srgbClr val="A50021"/>
                </a:solidFill>
              </a:rPr>
              <a:t>130%</a:t>
            </a:r>
          </a:p>
          <a:p>
            <a:r>
              <a:rPr lang="en-US" sz="1400" b="1">
                <a:solidFill>
                  <a:srgbClr val="A50021"/>
                </a:solidFill>
              </a:rPr>
              <a:t>Higher</a:t>
            </a:r>
          </a:p>
        </p:txBody>
      </p:sp>
      <p:sp>
        <p:nvSpPr>
          <p:cNvPr id="111635" name="AutoShape 14"/>
          <p:cNvSpPr>
            <a:spLocks noChangeArrowheads="1"/>
          </p:cNvSpPr>
          <p:nvPr/>
        </p:nvSpPr>
        <p:spPr bwMode="auto">
          <a:xfrm>
            <a:off x="7302500" y="2641600"/>
            <a:ext cx="279400" cy="254000"/>
          </a:xfrm>
          <a:prstGeom prst="leftArrow">
            <a:avLst>
              <a:gd name="adj1" fmla="val 50000"/>
              <a:gd name="adj2" fmla="val 27500"/>
            </a:avLst>
          </a:prstGeom>
          <a:solidFill>
            <a:srgbClr val="A50021"/>
          </a:solidFill>
          <a:ln w="9525">
            <a:solidFill>
              <a:schemeClr val="tx1"/>
            </a:solidFill>
            <a:miter lim="800000"/>
            <a:headEnd/>
            <a:tailEnd/>
          </a:ln>
        </p:spPr>
        <p:txBody>
          <a:bodyPr wrap="none" anchor="ctr"/>
          <a:lstStyle/>
          <a:p>
            <a:endParaRPr lang="en-US"/>
          </a:p>
        </p:txBody>
      </p:sp>
      <p:sp>
        <p:nvSpPr>
          <p:cNvPr id="111636" name="Text Box 15"/>
          <p:cNvSpPr txBox="1">
            <a:spLocks noChangeArrowheads="1"/>
          </p:cNvSpPr>
          <p:nvPr/>
        </p:nvSpPr>
        <p:spPr bwMode="auto">
          <a:xfrm>
            <a:off x="1381125" y="6383338"/>
            <a:ext cx="3940175" cy="244475"/>
          </a:xfrm>
          <a:prstGeom prst="rect">
            <a:avLst/>
          </a:prstGeom>
          <a:noFill/>
          <a:ln w="9525">
            <a:noFill/>
            <a:miter lim="800000"/>
            <a:headEnd/>
            <a:tailEnd/>
          </a:ln>
        </p:spPr>
        <p:txBody>
          <a:bodyPr wrap="none">
            <a:spAutoFit/>
          </a:bodyPr>
          <a:lstStyle/>
          <a:p>
            <a:r>
              <a:rPr lang="en-US" sz="1000"/>
              <a:t>* Assumptions:  Current ACGA Rates; donor is an 80 year old male</a:t>
            </a:r>
          </a:p>
        </p:txBody>
      </p:sp>
      <p:sp>
        <p:nvSpPr>
          <p:cNvPr id="111637" name="AutoShape 16"/>
          <p:cNvSpPr>
            <a:spLocks/>
          </p:cNvSpPr>
          <p:nvPr/>
        </p:nvSpPr>
        <p:spPr bwMode="auto">
          <a:xfrm>
            <a:off x="7620000" y="5257800"/>
            <a:ext cx="88900" cy="355600"/>
          </a:xfrm>
          <a:prstGeom prst="rightBrace">
            <a:avLst>
              <a:gd name="adj1" fmla="val 33333"/>
              <a:gd name="adj2" fmla="val 50000"/>
            </a:avLst>
          </a:prstGeom>
          <a:noFill/>
          <a:ln w="28575">
            <a:solidFill>
              <a:srgbClr val="800000"/>
            </a:solidFill>
            <a:round/>
            <a:headEnd/>
            <a:tailEnd/>
          </a:ln>
        </p:spPr>
        <p:txBody>
          <a:bodyPr wrap="none" anchor="ctr"/>
          <a:lstStyle/>
          <a:p>
            <a:endParaRPr lang="en-US"/>
          </a:p>
        </p:txBody>
      </p:sp>
      <p:sp>
        <p:nvSpPr>
          <p:cNvPr id="111638" name="Text Box 17"/>
          <p:cNvSpPr txBox="1">
            <a:spLocks noChangeArrowheads="1"/>
          </p:cNvSpPr>
          <p:nvPr/>
        </p:nvSpPr>
        <p:spPr bwMode="auto">
          <a:xfrm>
            <a:off x="7718425" y="5281613"/>
            <a:ext cx="1238250" cy="304800"/>
          </a:xfrm>
          <a:prstGeom prst="rect">
            <a:avLst/>
          </a:prstGeom>
          <a:noFill/>
          <a:ln w="9525">
            <a:noFill/>
            <a:miter lim="800000"/>
            <a:headEnd/>
            <a:tailEnd/>
          </a:ln>
        </p:spPr>
        <p:txBody>
          <a:bodyPr wrap="none">
            <a:spAutoFit/>
          </a:bodyPr>
          <a:lstStyle/>
          <a:p>
            <a:r>
              <a:rPr lang="en-US" sz="1400"/>
              <a:t>Contradictory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p:txBody>
          <a:bodyPr/>
          <a:lstStyle/>
          <a:p>
            <a:pPr eaLnBrk="1" hangingPunct="1"/>
            <a:r>
              <a:rPr lang="en-US" smtClean="0"/>
              <a:t>Summary</a:t>
            </a:r>
          </a:p>
        </p:txBody>
      </p:sp>
      <p:sp>
        <p:nvSpPr>
          <p:cNvPr id="112642" name="Rectangle 3"/>
          <p:cNvSpPr>
            <a:spLocks noGrp="1" noChangeArrowheads="1"/>
          </p:cNvSpPr>
          <p:nvPr>
            <p:ph type="body" idx="1"/>
          </p:nvPr>
        </p:nvSpPr>
        <p:spPr>
          <a:xfrm>
            <a:off x="596900" y="1879600"/>
            <a:ext cx="7989888" cy="3065463"/>
          </a:xfrm>
        </p:spPr>
        <p:txBody>
          <a:bodyPr/>
          <a:lstStyle/>
          <a:p>
            <a:pPr eaLnBrk="1" hangingPunct="1">
              <a:lnSpc>
                <a:spcPct val="130000"/>
              </a:lnSpc>
            </a:pPr>
            <a:r>
              <a:rPr lang="en-US" sz="1600" smtClean="0"/>
              <a:t>In deciding whether to reinsure, it is important to understand program risks</a:t>
            </a:r>
          </a:p>
          <a:p>
            <a:pPr lvl="1" eaLnBrk="1" hangingPunct="1">
              <a:lnSpc>
                <a:spcPct val="130000"/>
              </a:lnSpc>
            </a:pPr>
            <a:r>
              <a:rPr lang="en-US" sz="1400" smtClean="0"/>
              <a:t>Investment, mortality, concentration risks</a:t>
            </a:r>
          </a:p>
          <a:p>
            <a:pPr eaLnBrk="1" hangingPunct="1">
              <a:lnSpc>
                <a:spcPct val="130000"/>
              </a:lnSpc>
            </a:pPr>
            <a:r>
              <a:rPr lang="en-US" sz="1600" smtClean="0"/>
              <a:t>Once you understand these risks, you have two choices</a:t>
            </a:r>
          </a:p>
          <a:p>
            <a:pPr lvl="1" eaLnBrk="1" hangingPunct="1">
              <a:lnSpc>
                <a:spcPct val="130000"/>
              </a:lnSpc>
            </a:pPr>
            <a:r>
              <a:rPr lang="en-US" sz="1400" smtClean="0"/>
              <a:t>Transfer the risk – eliminate it</a:t>
            </a:r>
          </a:p>
          <a:p>
            <a:pPr lvl="1" eaLnBrk="1" hangingPunct="1">
              <a:lnSpc>
                <a:spcPct val="130000"/>
              </a:lnSpc>
            </a:pPr>
            <a:r>
              <a:rPr lang="en-US" sz="1400" smtClean="0"/>
              <a:t>Manage it yourself </a:t>
            </a:r>
          </a:p>
          <a:p>
            <a:pPr eaLnBrk="1" hangingPunct="1">
              <a:lnSpc>
                <a:spcPct val="130000"/>
              </a:lnSpc>
            </a:pPr>
            <a:r>
              <a:rPr lang="en-US" sz="1600" smtClean="0"/>
              <a:t>You don’t want to have to take money from your endowment fund to address deficiencies in your CGA pool </a:t>
            </a:r>
          </a:p>
          <a:p>
            <a:pPr eaLnBrk="1" hangingPunct="1">
              <a:lnSpc>
                <a:spcPct val="130000"/>
              </a:lnSpc>
              <a:buFont typeface="Wingdings" pitchFamily="2" charset="2"/>
              <a:buNone/>
            </a:pPr>
            <a:endParaRPr lang="en-US" sz="1600" smtClean="0"/>
          </a:p>
        </p:txBody>
      </p:sp>
      <p:sp>
        <p:nvSpPr>
          <p:cNvPr id="112643" name="Text Box 4"/>
          <p:cNvSpPr txBox="1">
            <a:spLocks noChangeArrowheads="1"/>
          </p:cNvSpPr>
          <p:nvPr/>
        </p:nvSpPr>
        <p:spPr bwMode="auto">
          <a:xfrm>
            <a:off x="619125" y="1344613"/>
            <a:ext cx="4108450" cy="366712"/>
          </a:xfrm>
          <a:prstGeom prst="rect">
            <a:avLst/>
          </a:prstGeom>
          <a:noFill/>
          <a:ln w="9525">
            <a:noFill/>
            <a:miter lim="800000"/>
            <a:headEnd/>
            <a:tailEnd/>
          </a:ln>
        </p:spPr>
        <p:txBody>
          <a:bodyPr wrap="none">
            <a:spAutoFit/>
          </a:bodyPr>
          <a:lstStyle/>
          <a:p>
            <a:r>
              <a:rPr lang="en-US" i="1"/>
              <a:t>What are the reinsurance possibilities?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469900" y="200025"/>
            <a:ext cx="7840663" cy="476250"/>
          </a:xfrm>
        </p:spPr>
        <p:txBody>
          <a:bodyPr/>
          <a:lstStyle/>
          <a:p>
            <a:pPr eaLnBrk="1" hangingPunct="1">
              <a:lnSpc>
                <a:spcPct val="90000"/>
              </a:lnSpc>
            </a:pPr>
            <a:r>
              <a:rPr lang="en-US" smtClean="0"/>
              <a:t>Important Disclosure</a:t>
            </a:r>
          </a:p>
        </p:txBody>
      </p:sp>
      <p:sp>
        <p:nvSpPr>
          <p:cNvPr id="113666" name="Rectangle 3"/>
          <p:cNvSpPr>
            <a:spLocks noGrp="1" noChangeArrowheads="1"/>
          </p:cNvSpPr>
          <p:nvPr>
            <p:ph type="body" idx="1"/>
          </p:nvPr>
        </p:nvSpPr>
        <p:spPr>
          <a:xfrm>
            <a:off x="569913" y="1474788"/>
            <a:ext cx="8229600" cy="4525962"/>
          </a:xfrm>
        </p:spPr>
        <p:txBody>
          <a:bodyPr/>
          <a:lstStyle/>
          <a:p>
            <a:pPr marL="228600" indent="-228600" eaLnBrk="1" hangingPunct="1"/>
            <a:r>
              <a:rPr lang="en-US" sz="1400" smtClean="0"/>
              <a:t>“The Hartford” is The Hartford Financial Services Group, Inc. and its subsidiaries, including the issuing company, Hartford Life Insurance Company.  </a:t>
            </a:r>
          </a:p>
          <a:p>
            <a:pPr marL="228600" indent="-228600" eaLnBrk="1" hangingPunct="1"/>
            <a:endParaRPr lang="en-US" sz="1400" smtClean="0"/>
          </a:p>
          <a:p>
            <a:pPr marL="228600" indent="-228600" eaLnBrk="1" hangingPunct="1"/>
            <a:r>
              <a:rPr lang="en-US" sz="1400" smtClean="0"/>
              <a:t>The benefits described in this presentation are provided through a reinsurance agreement in the states of AR, CA, FL, MD, NJ, NY, OR, WA and WI.</a:t>
            </a:r>
            <a:br>
              <a:rPr lang="en-US" sz="1400" smtClean="0"/>
            </a:br>
            <a:r>
              <a:rPr lang="en-US" sz="1400" smtClean="0"/>
              <a:t>In other states, the benefits are provided through a group, fixed annuity contract issued by Hartford Life Insurance Company under the nationwide form number HL-19202 for block purchases and HL-17393 or HL-15290 for ongoing purchases for individual annuitants.  Not available in all states.</a:t>
            </a:r>
          </a:p>
          <a:p>
            <a:pPr marL="228600" indent="-228600" eaLnBrk="1" hangingPunct="1">
              <a:buFont typeface="Wingdings" pitchFamily="2" charset="2"/>
              <a:buNone/>
            </a:pPr>
            <a:r>
              <a:rPr lang="en-US" sz="1500" smtClean="0"/>
              <a:t>  </a:t>
            </a:r>
          </a:p>
          <a:p>
            <a:pPr marL="228600" indent="-228600" eaLnBrk="1" hangingPunct="1"/>
            <a:r>
              <a:rPr lang="en-US" sz="1400" smtClean="0"/>
              <a:t>References to "Guarantees" within the description of this product are based on the  claims-paying ability of Hartford Life Insurance Company.  </a:t>
            </a:r>
          </a:p>
          <a:p>
            <a:pPr marL="228600" indent="-228600" eaLnBrk="1" hangingPunct="1"/>
            <a:endParaRPr lang="en-US" sz="1400" smtClean="0"/>
          </a:p>
          <a:p>
            <a:pPr marL="228600" indent="-228600" eaLnBrk="1" hangingPunct="1"/>
            <a:r>
              <a:rPr lang="en-US" sz="1400" smtClean="0"/>
              <a:t>This information is written in connection with the promotion or marketing of the matter(s) addressed in this material. The information cannot be used or relied upon for the purpose of avoiding IRS penalties. These materials are not intended to provide tax, accounting or legal advice. As with all matters of a tax or legal nature, you should consult your own tax or legal counsel for advice.</a:t>
            </a:r>
          </a:p>
          <a:p>
            <a:pPr marL="228600" indent="-228600" eaLnBrk="1" hangingPunct="1"/>
            <a:endParaRPr lang="en-US" sz="1400" smtClean="0"/>
          </a:p>
          <a:p>
            <a:pPr marL="228600" indent="-228600" eaLnBrk="1" hangingPunct="1"/>
            <a:endParaRPr lang="en-US" sz="3300" smtClean="0"/>
          </a:p>
          <a:p>
            <a:pPr marL="228600" indent="-228600" eaLnBrk="1" hangingPunct="1"/>
            <a:endParaRPr lang="en-US" sz="4400" smtClean="0"/>
          </a:p>
          <a:p>
            <a:pPr marL="228600" indent="-228600" eaLnBrk="1" hangingPunct="1"/>
            <a:endParaRPr lang="en-US" sz="4400" smtClean="0"/>
          </a:p>
          <a:p>
            <a:pPr marL="228600" indent="-228600" eaLnBrk="1" hangingPunct="1"/>
            <a:endParaRPr lang="en-US" sz="4400" smtClean="0"/>
          </a:p>
          <a:p>
            <a:pPr marL="228600" indent="-228600" eaLnBrk="1" hangingPunct="1"/>
            <a:endParaRPr lang="en-US" sz="54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1472</TotalTime>
  <Words>3730</Words>
  <Application>Microsoft Office PowerPoint</Application>
  <PresentationFormat>On-screen Show (4:3)</PresentationFormat>
  <Paragraphs>507</Paragraphs>
  <Slides>41</Slides>
  <Notes>25</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41</vt:i4>
      </vt:variant>
    </vt:vector>
  </HeadingPairs>
  <TitlesOfParts>
    <vt:vector size="45" baseType="lpstr">
      <vt:lpstr>Office Theme</vt:lpstr>
      <vt:lpstr>Default Design</vt:lpstr>
      <vt:lpstr>Microsoft Office Excel Chart</vt:lpstr>
      <vt:lpstr>Chart</vt:lpstr>
      <vt:lpstr>Slide 1</vt:lpstr>
      <vt:lpstr>Do our gift annuity programs resemble ponzi schemes?</vt:lpstr>
      <vt:lpstr>CGA declining principal example Donor age 65, current ACGA rate 5.3%, $10,000 CGA  </vt:lpstr>
      <vt:lpstr>Charitable gift annuities (CGAs)</vt:lpstr>
      <vt:lpstr>Charitable remainder trusts (CRTs)</vt:lpstr>
      <vt:lpstr>Gift acceptance policies</vt:lpstr>
      <vt:lpstr>Ages when single life CGAs exhaust </vt:lpstr>
      <vt:lpstr>Ages when joint life CGAs exhaust</vt:lpstr>
      <vt:lpstr>Does using deferred CGAs lesson risk of exhaustion?</vt:lpstr>
      <vt:lpstr>Gift acceptance policies</vt:lpstr>
      <vt:lpstr>Example of failing annuity</vt:lpstr>
      <vt:lpstr>Gift acceptance policies</vt:lpstr>
      <vt:lpstr>Slide 13</vt:lpstr>
      <vt:lpstr>Gift acceptance policies</vt:lpstr>
      <vt:lpstr>Slide 15</vt:lpstr>
      <vt:lpstr>Gift acceptance policies</vt:lpstr>
      <vt:lpstr>Rethinking gift annuities</vt:lpstr>
      <vt:lpstr>At what point does reinsurance outperform self-insuring?</vt:lpstr>
      <vt:lpstr>Slide 19</vt:lpstr>
      <vt:lpstr>Slide 20</vt:lpstr>
      <vt:lpstr>Discussion Topics</vt:lpstr>
      <vt:lpstr>What Is Reinsurance?</vt:lpstr>
      <vt:lpstr>Investing Your Gift</vt:lpstr>
      <vt:lpstr>Minimize Program Risks</vt:lpstr>
      <vt:lpstr>Reinsurance In Action</vt:lpstr>
      <vt:lpstr>Reinsurance by the Numbers</vt:lpstr>
      <vt:lpstr>New York Reinsurance Regulations</vt:lpstr>
      <vt:lpstr>Last Things to Note</vt:lpstr>
      <vt:lpstr>Summary</vt:lpstr>
      <vt:lpstr>Charity Perspective</vt:lpstr>
      <vt:lpstr>Juvenile Diabetes Research Foundation</vt:lpstr>
      <vt:lpstr>Charitable gift annuity program</vt:lpstr>
      <vt:lpstr>Gift annuity investments</vt:lpstr>
      <vt:lpstr>Planned giving officer concerns</vt:lpstr>
      <vt:lpstr>Current status</vt:lpstr>
      <vt:lpstr>Slide 36</vt:lpstr>
      <vt:lpstr>  JDRF Annuitant Data</vt:lpstr>
      <vt:lpstr>Reinsurance:  After The Fact vs. At Inception</vt:lpstr>
      <vt:lpstr>Mortality / Longevity Issues to Consider</vt:lpstr>
      <vt:lpstr>Summary</vt:lpstr>
      <vt:lpstr>Important Disclosure</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Danielle</dc:creator>
  <cp:lastModifiedBy>profile</cp:lastModifiedBy>
  <cp:revision>164</cp:revision>
  <dcterms:created xsi:type="dcterms:W3CDTF">2009-03-24T19:32:19Z</dcterms:created>
  <dcterms:modified xsi:type="dcterms:W3CDTF">2009-05-19T20:50:20Z</dcterms:modified>
</cp:coreProperties>
</file>